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41G_PEWFj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e2cc317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 name="Google Shape;88;g8e2cc317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8e2cc3172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Quick guide to the repl interface.</a:t>
            </a:r>
            <a:endParaRPr/>
          </a:p>
          <a:p>
            <a:pPr indent="0" lvl="0" marL="0" rtl="0" algn="l">
              <a:spcBef>
                <a:spcPts val="0"/>
              </a:spcBef>
              <a:spcAft>
                <a:spcPts val="0"/>
              </a:spcAft>
              <a:buNone/>
            </a:pPr>
            <a:r>
              <a:rPr lang="en-GB"/>
              <a:t>Explain what the console is black &amp; white screen that produces text output – we’re not going to be coding graphics in this course – not quite at Madden/COD level yet.</a:t>
            </a:r>
            <a:endParaRPr/>
          </a:p>
        </p:txBody>
      </p:sp>
      <p:sp>
        <p:nvSpPr>
          <p:cNvPr id="184" name="Google Shape;1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c71342e5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c71342e5c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9c71342e5c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The first command we’re learning is print - this makes the computer produce output (text on the console in this case).</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Any text that is inside the brackets and speech marks gets ‘printed’ to the console.</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201" name="Google Shape;201;p1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Unpicking the print statement</a:t>
            </a:r>
            <a:endParaRPr/>
          </a:p>
          <a:p>
            <a:pPr indent="0" lvl="0" marL="0" rtl="0" algn="l">
              <a:lnSpc>
                <a:spcPct val="100000"/>
              </a:lnSpc>
              <a:spcBef>
                <a:spcPts val="0"/>
              </a:spcBef>
              <a:spcAft>
                <a:spcPts val="0"/>
              </a:spcAft>
              <a:buClr>
                <a:schemeClr val="dk1"/>
              </a:buClr>
              <a:buSzPts val="1400"/>
              <a:buFont typeface="Calibri"/>
              <a:buNone/>
            </a:pPr>
            <a:r>
              <a:rPr lang="en-GB"/>
              <a:t>Students try the code in the IDE and run it to see what happens.</a:t>
            </a:r>
            <a:endParaRPr/>
          </a:p>
          <a:p>
            <a:pPr indent="0" lvl="0" marL="0" rtl="0" algn="l">
              <a:lnSpc>
                <a:spcPct val="100000"/>
              </a:lnSpc>
              <a:spcBef>
                <a:spcPts val="0"/>
              </a:spcBef>
              <a:spcAft>
                <a:spcPts val="0"/>
              </a:spcAft>
              <a:buClr>
                <a:schemeClr val="dk1"/>
              </a:buClr>
              <a:buSzPts val="1400"/>
              <a:buFont typeface="Calibri"/>
              <a:buNone/>
            </a:pPr>
            <a:r>
              <a:rPr lang="en-GB"/>
              <a:t>Investigate types of error – remove a bracket, capitalise Print, remove a speech mark.  Also mis-spell text in speech marks to show that this isn’t a syntax error. As long as the syntax is right then print works like Ron Burgundy – if it’s in the speech marks it goes on the screen.</a:t>
            </a:r>
            <a:endParaRPr/>
          </a:p>
        </p:txBody>
      </p:sp>
      <p:sp>
        <p:nvSpPr>
          <p:cNvPr id="213" name="Google Shape;213;p1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1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Predict – students look at code and add comments to predict what it will do.  Use this to teach how to add comments.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Insist on precision in prediction – they must include the capitals, exclamation mark etc.</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Run to check predictions</a:t>
            </a:r>
            <a:endParaRPr/>
          </a:p>
        </p:txBody>
      </p:sp>
      <p:sp>
        <p:nvSpPr>
          <p:cNvPr id="221" name="Google Shape;221;p1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c71342e5c_1_0:notes"/>
          <p:cNvSpPr/>
          <p:nvPr>
            <p:ph idx="2" type="sldImg"/>
          </p:nvPr>
        </p:nvSpPr>
        <p:spPr>
          <a:xfrm>
            <a:off x="217488" y="812800"/>
            <a:ext cx="71247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g9c71342e5c_1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Predict – students look at code and add comments to predict what it will do.  Use this to teach how to add comments.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Insist on precision in prediction – they must include the capitals, exclamation mark etc.</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Run to check predictions</a:t>
            </a:r>
            <a:endParaRPr/>
          </a:p>
        </p:txBody>
      </p:sp>
      <p:sp>
        <p:nvSpPr>
          <p:cNvPr id="229" name="Google Shape;229;g9c71342e5c_1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Modify &amp; make.</a:t>
            </a:r>
            <a:endParaRPr/>
          </a:p>
          <a:p>
            <a:pPr indent="0" lvl="0" marL="0" rtl="0" algn="l">
              <a:lnSpc>
                <a:spcPct val="100000"/>
              </a:lnSpc>
              <a:spcBef>
                <a:spcPts val="0"/>
              </a:spcBef>
              <a:spcAft>
                <a:spcPts val="0"/>
              </a:spcAft>
              <a:buClr>
                <a:schemeClr val="dk1"/>
              </a:buClr>
              <a:buSzPts val="1400"/>
              <a:buFont typeface="Calibri"/>
              <a:buNone/>
            </a:pPr>
            <a:r>
              <a:rPr lang="en-GB"/>
              <a:t>This shouldn’t be that long of a section – hand over to any students who work out how to code a blank line to explain what they did.</a:t>
            </a:r>
            <a:endParaRPr/>
          </a:p>
        </p:txBody>
      </p:sp>
      <p:sp>
        <p:nvSpPr>
          <p:cNvPr id="237" name="Google Shape;237;p1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c71342e5c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c71342e5c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9c71342e5c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Variables are going to help us personalise our output messages.</a:t>
            </a:r>
            <a:endParaRPr/>
          </a:p>
          <a:p>
            <a:pPr indent="0" lvl="0" marL="0" rtl="0" algn="l">
              <a:spcBef>
                <a:spcPts val="0"/>
              </a:spcBef>
              <a:spcAft>
                <a:spcPts val="0"/>
              </a:spcAft>
              <a:buNone/>
            </a:pPr>
            <a:r>
              <a:rPr lang="en-GB"/>
              <a:t>Think of variables like envelopes – the actual information gets stored in the envelope.</a:t>
            </a:r>
            <a:endParaRPr/>
          </a:p>
          <a:p>
            <a:pPr indent="0" lvl="0" marL="0" rtl="0" algn="l">
              <a:spcBef>
                <a:spcPts val="0"/>
              </a:spcBef>
              <a:spcAft>
                <a:spcPts val="0"/>
              </a:spcAft>
              <a:buNone/>
            </a:pPr>
            <a:r>
              <a:rPr lang="en-GB"/>
              <a:t>The variable name goes on the front of the envelope.</a:t>
            </a:r>
            <a:endParaRPr/>
          </a:p>
          <a:p>
            <a:pPr indent="0" lvl="0" marL="0" rtl="0" algn="l">
              <a:spcBef>
                <a:spcPts val="0"/>
              </a:spcBef>
              <a:spcAft>
                <a:spcPts val="0"/>
              </a:spcAft>
              <a:buNone/>
            </a:pPr>
            <a:r>
              <a:rPr lang="en-GB"/>
              <a:t>The information goes ‘inside’ the envelope.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What’s different about this code? – Variable name is not in speech marks.</a:t>
            </a:r>
            <a:endParaRPr/>
          </a:p>
          <a:p>
            <a:pPr indent="0" lvl="0" marL="0" rtl="0" algn="l">
              <a:spcBef>
                <a:spcPts val="0"/>
              </a:spcBef>
              <a:spcAft>
                <a:spcPts val="0"/>
              </a:spcAft>
              <a:buNone/>
            </a:pPr>
            <a:r>
              <a:rPr lang="en-GB"/>
              <a:t>Concatenation – the + lets us join text to the contents of a variable.  Pay attention to the space after is and before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link has an excellent video explanation of variables </a:t>
            </a:r>
            <a:r>
              <a:rPr lang="en-GB" sz="1100" u="sng">
                <a:solidFill>
                  <a:schemeClr val="hlink"/>
                </a:solidFill>
                <a:latin typeface="Arial"/>
                <a:ea typeface="Arial"/>
                <a:cs typeface="Arial"/>
                <a:sym typeface="Arial"/>
                <a:hlinkClick r:id="rId2"/>
              </a:rPr>
              <a:t>https://www.youtube.com/watch?v=G41G_PEWFjE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1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Predict – students look at code and add comments to predict what it will do.  Use this to teach how to add comments.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Insist on precision in prediction – they must include the capitals, exclamation mark etc.</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Run to check predictions</a:t>
            </a:r>
            <a:endParaRPr/>
          </a:p>
        </p:txBody>
      </p:sp>
      <p:sp>
        <p:nvSpPr>
          <p:cNvPr id="265" name="Google Shape;265;p16: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645f93ee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e645f93ee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Modify &amp; make.</a:t>
            </a:r>
            <a:endParaRPr/>
          </a:p>
          <a:p>
            <a:pPr indent="0" lvl="0" marL="0" rtl="0" algn="l">
              <a:lnSpc>
                <a:spcPct val="100000"/>
              </a:lnSpc>
              <a:spcBef>
                <a:spcPts val="0"/>
              </a:spcBef>
              <a:spcAft>
                <a:spcPts val="0"/>
              </a:spcAft>
              <a:buClr>
                <a:schemeClr val="dk1"/>
              </a:buClr>
              <a:buSzPts val="1400"/>
              <a:buFont typeface="Calibri"/>
              <a:buNone/>
            </a:pPr>
            <a:r>
              <a:rPr lang="en-GB"/>
              <a:t>Concatenation</a:t>
            </a:r>
            <a:r>
              <a:rPr lang="en-GB"/>
              <a:t> is the term used for joining the contents of different variables and/or text in a single sentence.  It uses the + operator which joins them together.  We will see the + again used for a more familiar addition task in future weeks.</a:t>
            </a:r>
            <a:endParaRPr/>
          </a:p>
          <a:p>
            <a:pPr indent="0" lvl="0" marL="0" rtl="0" algn="l">
              <a:lnSpc>
                <a:spcPct val="100000"/>
              </a:lnSpc>
              <a:spcBef>
                <a:spcPts val="0"/>
              </a:spcBef>
              <a:spcAft>
                <a:spcPts val="0"/>
              </a:spcAft>
              <a:buClr>
                <a:schemeClr val="dk1"/>
              </a:buClr>
              <a:buSzPts val="1400"/>
              <a:buFont typeface="Calibri"/>
              <a:buNone/>
            </a:pPr>
            <a:r>
              <a:rPr lang="en-GB"/>
              <a:t>Create 2 new suitably named variables &amp; assign.</a:t>
            </a:r>
            <a:endParaRPr/>
          </a:p>
          <a:p>
            <a:pPr indent="0" lvl="0" marL="0" rtl="0" algn="l">
              <a:lnSpc>
                <a:spcPct val="100000"/>
              </a:lnSpc>
              <a:spcBef>
                <a:spcPts val="0"/>
              </a:spcBef>
              <a:spcAft>
                <a:spcPts val="0"/>
              </a:spcAft>
              <a:buClr>
                <a:schemeClr val="dk1"/>
              </a:buClr>
              <a:buSzPts val="1400"/>
              <a:buFont typeface="Calibri"/>
              <a:buNone/>
            </a:pPr>
            <a:r>
              <a:rPr lang="en-GB"/>
              <a:t>Use concatenation to join them in a statement</a:t>
            </a:r>
            <a:endParaRPr/>
          </a:p>
        </p:txBody>
      </p:sp>
      <p:sp>
        <p:nvSpPr>
          <p:cNvPr id="273" name="Google Shape;273;p17: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1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Make – practice assigning &amp; concatenating.</a:t>
            </a:r>
            <a:endParaRPr/>
          </a:p>
          <a:p>
            <a:pPr indent="0" lvl="0" marL="0" rtl="0" algn="l">
              <a:lnSpc>
                <a:spcPct val="100000"/>
              </a:lnSpc>
              <a:spcBef>
                <a:spcPts val="0"/>
              </a:spcBef>
              <a:spcAft>
                <a:spcPts val="0"/>
              </a:spcAft>
              <a:buClr>
                <a:schemeClr val="dk1"/>
              </a:buClr>
              <a:buSzPts val="1400"/>
              <a:buFont typeface="Calibri"/>
              <a:buNone/>
            </a:pPr>
            <a:r>
              <a:rPr lang="en-GB"/>
              <a:t>Screenshots are examples of the output for each challenge.</a:t>
            </a:r>
            <a:endParaRPr/>
          </a:p>
        </p:txBody>
      </p:sp>
      <p:sp>
        <p:nvSpPr>
          <p:cNvPr id="280" name="Google Shape;280;p1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c71342e5c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c71342e5c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9c71342e5c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1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We can use input to start to interact with the user.</a:t>
            </a:r>
            <a:endParaRPr/>
          </a:p>
          <a:p>
            <a:pPr indent="0" lvl="0" marL="0" rtl="0" algn="l">
              <a:lnSpc>
                <a:spcPct val="100000"/>
              </a:lnSpc>
              <a:spcBef>
                <a:spcPts val="0"/>
              </a:spcBef>
              <a:spcAft>
                <a:spcPts val="0"/>
              </a:spcAft>
              <a:buClr>
                <a:schemeClr val="dk1"/>
              </a:buClr>
              <a:buSzPts val="1400"/>
              <a:buFont typeface="Calibri"/>
              <a:buNone/>
            </a:pPr>
            <a:r>
              <a:rPr lang="en-GB"/>
              <a:t>This will get input, but it won’t store it anywhere.</a:t>
            </a:r>
            <a:endParaRPr/>
          </a:p>
          <a:p>
            <a:pPr indent="0" lvl="0" marL="0" rtl="0" algn="l">
              <a:lnSpc>
                <a:spcPct val="100000"/>
              </a:lnSpc>
              <a:spcBef>
                <a:spcPts val="0"/>
              </a:spcBef>
              <a:spcAft>
                <a:spcPts val="0"/>
              </a:spcAft>
              <a:buClr>
                <a:schemeClr val="dk1"/>
              </a:buClr>
              <a:buSzPts val="1400"/>
              <a:buFont typeface="Calibri"/>
              <a:buNone/>
            </a:pPr>
            <a:r>
              <a:rPr lang="en-GB"/>
              <a:t>We can combine it with what we know about variables.</a:t>
            </a:r>
            <a:endParaRPr/>
          </a:p>
          <a:p>
            <a:pPr indent="0" lvl="0" marL="0" rtl="0" algn="l">
              <a:lnSpc>
                <a:spcPct val="100000"/>
              </a:lnSpc>
              <a:spcBef>
                <a:spcPts val="0"/>
              </a:spcBef>
              <a:spcAft>
                <a:spcPts val="0"/>
              </a:spcAft>
              <a:buClr>
                <a:schemeClr val="dk1"/>
              </a:buClr>
              <a:buSzPts val="1400"/>
              <a:buFont typeface="Calibri"/>
              <a:buNone/>
            </a:pPr>
            <a:r>
              <a:rPr lang="en-GB"/>
              <a:t>Whenever you get input, you MUST assign it to a variable.  It’s one of the things that beginner coders ALWAYS forget.</a:t>
            </a:r>
            <a:endParaRPr/>
          </a:p>
        </p:txBody>
      </p:sp>
      <p:sp>
        <p:nvSpPr>
          <p:cNvPr id="301" name="Google Shape;301;p1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Predict – students look at code and add comments to predict what it will do. Useful to recap &amp; check understanding of variables.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Insist on precision in prediction – they must include the capitals, exclamation mark etc.</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Run to check predictions</a:t>
            </a:r>
            <a:endParaRPr/>
          </a:p>
        </p:txBody>
      </p:sp>
      <p:sp>
        <p:nvSpPr>
          <p:cNvPr id="314" name="Google Shape;314;p2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c84686be4_0_0:notes"/>
          <p:cNvSpPr/>
          <p:nvPr>
            <p:ph idx="2" type="sldImg"/>
          </p:nvPr>
        </p:nvSpPr>
        <p:spPr>
          <a:xfrm>
            <a:off x="217488" y="812800"/>
            <a:ext cx="71247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g8c84686be4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A more efficient way to combine input and output prompts. </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The third line of code does the same job as the first two.</a:t>
            </a:r>
            <a:endParaRPr/>
          </a:p>
          <a:p>
            <a:pPr indent="0" lvl="0" marL="0" rtl="0" algn="l">
              <a:lnSpc>
                <a:spcPct val="100000"/>
              </a:lnSpc>
              <a:spcBef>
                <a:spcPts val="0"/>
              </a:spcBef>
              <a:spcAft>
                <a:spcPts val="0"/>
              </a:spcAft>
              <a:buClr>
                <a:schemeClr val="dk1"/>
              </a:buClr>
              <a:buSzPts val="1400"/>
              <a:buFont typeface="Calibri"/>
              <a:buNone/>
            </a:pPr>
            <a:r>
              <a:rPr lang="en-GB"/>
              <a:t>This makes our program more efficient as it uses less code.</a:t>
            </a:r>
            <a:endParaRPr/>
          </a:p>
          <a:p>
            <a:pPr indent="0" lvl="0" marL="0" rtl="0" algn="l">
              <a:lnSpc>
                <a:spcPct val="100000"/>
              </a:lnSpc>
              <a:spcBef>
                <a:spcPts val="0"/>
              </a:spcBef>
              <a:spcAft>
                <a:spcPts val="0"/>
              </a:spcAft>
              <a:buClr>
                <a:schemeClr val="dk1"/>
              </a:buClr>
              <a:buSzPts val="1400"/>
              <a:buFont typeface="Calibri"/>
              <a:buNone/>
            </a:pPr>
            <a:r>
              <a:rPr lang="en-GB"/>
              <a:t>We like efficient </a:t>
            </a:r>
            <a:r>
              <a:rPr lang="en-GB"/>
              <a:t>programs</a:t>
            </a:r>
            <a:r>
              <a:rPr lang="en-GB"/>
              <a:t> - we don’t have to write as much code, and the program is smaller which means it runs faster and takes up less storage space on our hard drive.</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We did it the long way round at first to break it down and show students the separate commands.</a:t>
            </a:r>
            <a:endParaRPr/>
          </a:p>
        </p:txBody>
      </p:sp>
      <p:sp>
        <p:nvSpPr>
          <p:cNvPr id="322" name="Google Shape;322;g8c84686be4_0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2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Modify &amp; make.</a:t>
            </a:r>
            <a:endParaRPr/>
          </a:p>
          <a:p>
            <a:pPr indent="0" lvl="0" marL="0" rtl="0" algn="l">
              <a:lnSpc>
                <a:spcPct val="100000"/>
              </a:lnSpc>
              <a:spcBef>
                <a:spcPts val="0"/>
              </a:spcBef>
              <a:spcAft>
                <a:spcPts val="0"/>
              </a:spcAft>
              <a:buClr>
                <a:schemeClr val="dk1"/>
              </a:buClr>
              <a:buSzPts val="1400"/>
              <a:buFont typeface="Calibri"/>
              <a:buNone/>
            </a:pPr>
            <a:r>
              <a:rPr lang="en-GB"/>
              <a:t>Create 2 new suitably named variables &amp; assign.</a:t>
            </a:r>
            <a:endParaRPr/>
          </a:p>
          <a:p>
            <a:pPr indent="0" lvl="0" marL="0" rtl="0" algn="l">
              <a:lnSpc>
                <a:spcPct val="100000"/>
              </a:lnSpc>
              <a:spcBef>
                <a:spcPts val="0"/>
              </a:spcBef>
              <a:spcAft>
                <a:spcPts val="0"/>
              </a:spcAft>
              <a:buClr>
                <a:schemeClr val="dk1"/>
              </a:buClr>
              <a:buSzPts val="1400"/>
              <a:buFont typeface="Calibri"/>
              <a:buNone/>
            </a:pPr>
            <a:r>
              <a:rPr lang="en-GB"/>
              <a:t>Use concatenation to join them in a statement</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t>This program has a spelling error on the second line.  Did your students spot it?  Why didn’t it stop the code from running? It’s not a syntax error - an error in the way a command is typed. Any text in speech marks will be output whether there are spelling errors or not provided the print command is typed correctly.</a:t>
            </a:r>
            <a:endParaRPr/>
          </a:p>
        </p:txBody>
      </p:sp>
      <p:sp>
        <p:nvSpPr>
          <p:cNvPr id="330" name="Google Shape;330;p2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37" name="Google Shape;337;p2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217488" y="812800"/>
            <a:ext cx="7121525"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2:notes"/>
          <p:cNvSpPr txBox="1"/>
          <p:nvPr>
            <p:ph idx="1" type="body"/>
          </p:nvPr>
        </p:nvSpPr>
        <p:spPr>
          <a:xfrm>
            <a:off x="756000" y="5078520"/>
            <a:ext cx="6045840" cy="29836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b="0" lang="en-GB" sz="1200" strike="noStrike">
                <a:latin typeface="Arial"/>
                <a:ea typeface="Arial"/>
                <a:cs typeface="Arial"/>
                <a:sym typeface="Arial"/>
              </a:rPr>
              <a:t>Explain that a computer/device is just a collection of switches that are connected together.</a:t>
            </a:r>
            <a:endParaRPr/>
          </a:p>
          <a:p>
            <a:pPr indent="-214559" lvl="0" marL="216000" rtl="0" algn="l">
              <a:lnSpc>
                <a:spcPct val="100000"/>
              </a:lnSpc>
              <a:spcBef>
                <a:spcPts val="0"/>
              </a:spcBef>
              <a:spcAft>
                <a:spcPts val="0"/>
              </a:spcAft>
              <a:buClr>
                <a:schemeClr val="dk1"/>
              </a:buClr>
              <a:buSzPts val="1400"/>
              <a:buFont typeface="Arial"/>
              <a:buNone/>
            </a:pPr>
            <a:r>
              <a:rPr b="0" lang="en-GB" sz="1200" strike="noStrike">
                <a:latin typeface="Arial"/>
                <a:ea typeface="Arial"/>
                <a:cs typeface="Arial"/>
                <a:sym typeface="Arial"/>
              </a:rPr>
              <a:t>Early computers used valves as these switches, modern computers use electrical circuits.</a:t>
            </a:r>
            <a:endParaRPr b="0" sz="1200" strike="noStrike">
              <a:latin typeface="Arial"/>
              <a:ea typeface="Arial"/>
              <a:cs typeface="Arial"/>
              <a:sym typeface="Arial"/>
            </a:endParaRPr>
          </a:p>
          <a:p>
            <a:pPr indent="-214558" lvl="0" marL="216000" rtl="0" algn="l">
              <a:lnSpc>
                <a:spcPct val="100000"/>
              </a:lnSpc>
              <a:spcBef>
                <a:spcPts val="0"/>
              </a:spcBef>
              <a:spcAft>
                <a:spcPts val="0"/>
              </a:spcAft>
              <a:buClr>
                <a:schemeClr val="dk1"/>
              </a:buClr>
              <a:buSzPts val="1400"/>
              <a:buFont typeface="Calibri"/>
              <a:buNone/>
            </a:pPr>
            <a:r>
              <a:rPr lang="en-GB"/>
              <a:t>The operation of these switches is controlled by sets of instructions called software.</a:t>
            </a:r>
            <a:endParaRPr/>
          </a:p>
          <a:p>
            <a:pPr indent="-214558" lvl="0" marL="216000" rtl="0" algn="l">
              <a:lnSpc>
                <a:spcPct val="100000"/>
              </a:lnSpc>
              <a:spcBef>
                <a:spcPts val="0"/>
              </a:spcBef>
              <a:spcAft>
                <a:spcPts val="0"/>
              </a:spcAft>
              <a:buClr>
                <a:schemeClr val="dk1"/>
              </a:buClr>
              <a:buSzPts val="1400"/>
              <a:buFont typeface="Calibri"/>
              <a:buNone/>
            </a:pPr>
            <a:r>
              <a:rPr lang="en-GB"/>
              <a:t>When we program, we are creating software.</a:t>
            </a:r>
            <a:endParaRPr/>
          </a:p>
          <a:p>
            <a:pPr indent="-214559" lvl="0" marL="216000" rtl="0" algn="l">
              <a:lnSpc>
                <a:spcPct val="100000"/>
              </a:lnSpc>
              <a:spcBef>
                <a:spcPts val="0"/>
              </a:spcBef>
              <a:spcAft>
                <a:spcPts val="0"/>
              </a:spcAft>
              <a:buClr>
                <a:schemeClr val="dk1"/>
              </a:buClr>
              <a:buSzPts val="1400"/>
              <a:buFont typeface="Calibri"/>
              <a:buNone/>
            </a:pPr>
            <a:r>
              <a:rPr lang="en-GB"/>
              <a:t>In this course we will be coding simple software.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Explain that computer operation can be simplified down to this diagram.</a:t>
            </a:r>
            <a:endParaRPr/>
          </a:p>
          <a:p>
            <a:pPr indent="0" lvl="0" marL="0" rtl="0" algn="l">
              <a:lnSpc>
                <a:spcPct val="100000"/>
              </a:lnSpc>
              <a:spcBef>
                <a:spcPts val="0"/>
              </a:spcBef>
              <a:spcAft>
                <a:spcPts val="0"/>
              </a:spcAft>
              <a:buClr>
                <a:schemeClr val="dk1"/>
              </a:buClr>
              <a:buSzPts val="1400"/>
              <a:buFont typeface="Calibri"/>
              <a:buNone/>
            </a:pPr>
            <a:r>
              <a:rPr lang="en-GB"/>
              <a:t>Describe what happens at each stage.</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10" name="Google Shape;110;p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Different pieces of hardware are used to perform the different functions in the previous diagram.</a:t>
            </a:r>
            <a:endParaRPr/>
          </a:p>
        </p:txBody>
      </p:sp>
      <p:sp>
        <p:nvSpPr>
          <p:cNvPr id="123" name="Google Shape;123;p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What other pieces of hardware can students think of?  What category do they fit into?</a:t>
            </a:r>
            <a:endParaRPr/>
          </a:p>
        </p:txBody>
      </p:sp>
      <p:sp>
        <p:nvSpPr>
          <p:cNvPr id="137" name="Google Shape;137;p6: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t>Algorithms are a core concept of computer science.  Being able to think step by step in a logical fashion is a key skill for being a good programmer.</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Algorithms are not always for computers – pupils make this mistake a lot because they are in computing.</a:t>
            </a:r>
            <a:endParaRPr/>
          </a:p>
          <a:p>
            <a:pPr indent="0" lvl="0" marL="0" rtl="0" algn="l">
              <a:lnSpc>
                <a:spcPct val="100000"/>
              </a:lnSpc>
              <a:spcBef>
                <a:spcPts val="0"/>
              </a:spcBef>
              <a:spcAft>
                <a:spcPts val="0"/>
              </a:spcAft>
              <a:buClr>
                <a:schemeClr val="dk1"/>
              </a:buClr>
              <a:buSzPts val="1400"/>
              <a:buFont typeface="Calibri"/>
              <a:buNone/>
            </a:pPr>
            <a:r>
              <a:t/>
            </a:r>
            <a:endParaRPr>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An algorithm is not always for a computer. </a:t>
            </a:r>
            <a:r>
              <a:rPr lang="en-GB"/>
              <a:t>≠ means not equal to. Point this out to students.</a:t>
            </a:r>
            <a:endParaRPr/>
          </a:p>
        </p:txBody>
      </p:sp>
      <p:sp>
        <p:nvSpPr>
          <p:cNvPr id="155" name="Google Shape;155;p8: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chemeClr val="dk1"/>
              </a:buClr>
              <a:buSzPts val="1400"/>
              <a:buFont typeface="Times New Roman"/>
              <a:buNone/>
            </a:pPr>
            <a:fld id="{00000000-1234-1234-1234-123412341234}" type="slidenum">
              <a:rPr b="0" lang="en-GB"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217488" y="812800"/>
            <a:ext cx="7121525"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7:notes"/>
          <p:cNvSpPr txBox="1"/>
          <p:nvPr>
            <p:ph idx="1" type="body"/>
          </p:nvPr>
        </p:nvSpPr>
        <p:spPr>
          <a:xfrm>
            <a:off x="756000" y="5078520"/>
            <a:ext cx="6045840" cy="2983680"/>
          </a:xfrm>
          <a:prstGeom prst="rect">
            <a:avLst/>
          </a:prstGeom>
          <a:noFill/>
          <a:ln>
            <a:noFill/>
          </a:ln>
        </p:spPr>
        <p:txBody>
          <a:bodyPr anchorCtr="0" anchor="t" bIns="0" lIns="0" spcFirstLastPara="1" rIns="0" wrap="square" tIns="0">
            <a:noAutofit/>
          </a:bodyPr>
          <a:lstStyle/>
          <a:p>
            <a:pPr indent="-213995" lvl="0" marL="215900" rtl="0" algn="l">
              <a:lnSpc>
                <a:spcPct val="100000"/>
              </a:lnSpc>
              <a:spcBef>
                <a:spcPts val="0"/>
              </a:spcBef>
              <a:spcAft>
                <a:spcPts val="0"/>
              </a:spcAft>
              <a:buClr>
                <a:schemeClr val="dk1"/>
              </a:buClr>
              <a:buSzPts val="1400"/>
              <a:buFont typeface="Arial"/>
              <a:buNone/>
            </a:pPr>
            <a:r>
              <a:rPr lang="en-GB">
                <a:latin typeface="Arial"/>
                <a:ea typeface="Arial"/>
                <a:cs typeface="Arial"/>
                <a:sym typeface="Arial"/>
              </a:rPr>
              <a:t>Lots of real world tasks have sequences of instructions.</a:t>
            </a:r>
            <a:endParaRPr>
              <a:latin typeface="Arial"/>
              <a:ea typeface="Arial"/>
              <a:cs typeface="Arial"/>
              <a:sym typeface="Arial"/>
            </a:endParaRPr>
          </a:p>
          <a:p>
            <a:pPr indent="-213995" lvl="0" marL="215900" rtl="0" algn="l">
              <a:lnSpc>
                <a:spcPct val="100000"/>
              </a:lnSpc>
              <a:spcBef>
                <a:spcPts val="0"/>
              </a:spcBef>
              <a:spcAft>
                <a:spcPts val="0"/>
              </a:spcAft>
              <a:buClr>
                <a:schemeClr val="dk1"/>
              </a:buClr>
              <a:buSzPts val="1400"/>
              <a:buFont typeface="Arial"/>
              <a:buNone/>
            </a:pPr>
            <a:r>
              <a:rPr lang="en-GB">
                <a:latin typeface="Arial"/>
                <a:ea typeface="Arial"/>
                <a:cs typeface="Arial"/>
                <a:sym typeface="Arial"/>
              </a:rPr>
              <a:t>A great way to get pupils thinking sequentially is to produce algorithms for everyday tasks.</a:t>
            </a:r>
            <a:endParaRPr>
              <a:latin typeface="Arial"/>
              <a:ea typeface="Arial"/>
              <a:cs typeface="Arial"/>
              <a:sym typeface="Arial"/>
            </a:endParaRPr>
          </a:p>
          <a:p>
            <a:pPr indent="-213995" lvl="0" marL="215900" rtl="0" algn="l">
              <a:lnSpc>
                <a:spcPct val="100000"/>
              </a:lnSpc>
              <a:spcBef>
                <a:spcPts val="0"/>
              </a:spcBef>
              <a:spcAft>
                <a:spcPts val="0"/>
              </a:spcAft>
              <a:buClr>
                <a:schemeClr val="dk1"/>
              </a:buClr>
              <a:buSzPts val="1400"/>
              <a:buFont typeface="Calibri"/>
              <a:buNone/>
            </a:pPr>
            <a:r>
              <a:rPr lang="en-GB">
                <a:latin typeface="Arial"/>
                <a:ea typeface="Arial"/>
                <a:cs typeface="Arial"/>
                <a:sym typeface="Arial"/>
              </a:rPr>
              <a:t>Discuss why all of these activities need algorithms to represent them.  What characteristics do they have in common?</a:t>
            </a:r>
            <a:endParaRPr>
              <a:latin typeface="Arial"/>
              <a:ea typeface="Arial"/>
              <a:cs typeface="Arial"/>
              <a:sym typeface="Arial"/>
            </a:endParaRPr>
          </a:p>
          <a:p>
            <a:pPr indent="-213995" lvl="0" marL="215900" rtl="0" algn="l">
              <a:lnSpc>
                <a:spcPct val="100000"/>
              </a:lnSpc>
              <a:spcBef>
                <a:spcPts val="0"/>
              </a:spcBef>
              <a:spcAft>
                <a:spcPts val="0"/>
              </a:spcAft>
              <a:buClr>
                <a:schemeClr val="dk1"/>
              </a:buClr>
              <a:buSzPts val="1400"/>
              <a:buFont typeface="Calibri"/>
              <a:buNone/>
            </a:pPr>
            <a:r>
              <a:rPr lang="en-GB">
                <a:latin typeface="Arial"/>
                <a:ea typeface="Arial"/>
                <a:cs typeface="Arial"/>
                <a:sym typeface="Arial"/>
              </a:rPr>
              <a:t>Are any of these computerised tasks?  Could they be?</a:t>
            </a: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Explain how useful algorithms are for planning before coding.</a:t>
            </a:r>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Here we have the same basic algorithm – written in plain English.</a:t>
            </a:r>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The algorithm has been converted into 2 different languages</a:t>
            </a:r>
            <a:r>
              <a:rPr lang="en-GB"/>
              <a:t> - Scratch is a block based language (the commands are baked into the blocks, you just drag them into sequence).  Python is a text based language (you type the commands in the correct sequence).</a:t>
            </a:r>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Computational thinking is the set of skills involved in creating algorithms for tasks/problems.</a:t>
            </a:r>
            <a:endParaRPr/>
          </a:p>
          <a:p>
            <a:pPr indent="0" lvl="0" marL="0" rtl="0" algn="l">
              <a:lnSpc>
                <a:spcPct val="100000"/>
              </a:lnSpc>
              <a:spcBef>
                <a:spcPts val="0"/>
              </a:spcBef>
              <a:spcAft>
                <a:spcPts val="0"/>
              </a:spcAft>
              <a:buClr>
                <a:schemeClr val="dk1"/>
              </a:buClr>
              <a:buSzPts val="1400"/>
              <a:buFont typeface="Calibri"/>
              <a:buNone/>
            </a:pPr>
            <a:r>
              <a:rPr lang="en-GB">
                <a:latin typeface="Calibri"/>
                <a:ea typeface="Calibri"/>
                <a:cs typeface="Calibri"/>
                <a:sym typeface="Calibri"/>
              </a:rPr>
              <a:t>Programming is writing the code for your algorithms.  Programming without having a clear idea of your algorithm is REALLY DIFFICULT!</a:t>
            </a:r>
            <a:endParaRPr/>
          </a:p>
        </p:txBody>
      </p:sp>
      <p:sp>
        <p:nvSpPr>
          <p:cNvPr id="171" name="Google Shape;171;p9: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chemeClr val="dk1"/>
              </a:buClr>
              <a:buSzPts val="1400"/>
              <a:buFont typeface="Times New Roman"/>
              <a:buNone/>
            </a:pPr>
            <a:fld id="{00000000-1234-1234-1234-123412341234}" type="slidenum">
              <a:rPr b="0" lang="en-GB"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0" name="Google Shape;70;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a:blip r:embed="rId1">
            <a:alphaModFix/>
          </a:blip>
          <a:stretch>
            <a:fillRect/>
          </a:stretch>
        </p:blipFill>
        <p:spPr>
          <a:xfrm>
            <a:off x="0" y="5974771"/>
            <a:ext cx="2433775" cy="883225"/>
          </a:xfrm>
          <a:prstGeom prst="rect">
            <a:avLst/>
          </a:prstGeom>
          <a:noFill/>
          <a:ln>
            <a:noFill/>
          </a:ln>
        </p:spPr>
      </p:pic>
      <p:sp>
        <p:nvSpPr>
          <p:cNvPr id="16" name="Google Shape;16;p1"/>
          <p:cNvSpPr txBox="1"/>
          <p:nvPr/>
        </p:nvSpPr>
        <p:spPr>
          <a:xfrm>
            <a:off x="7506600" y="6492900"/>
            <a:ext cx="46854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Calibri"/>
                <a:ea typeface="Calibri"/>
                <a:cs typeface="Calibri"/>
                <a:sym typeface="Calibri"/>
              </a:rPr>
              <a:t>Resources</a:t>
            </a:r>
            <a:r>
              <a:rPr lang="en-GB" sz="1500">
                <a:latin typeface="Calibri"/>
                <a:ea typeface="Calibri"/>
                <a:cs typeface="Calibri"/>
                <a:sym typeface="Calibri"/>
              </a:rPr>
              <a:t> created by Andy Colley (@MrAColley)</a:t>
            </a:r>
            <a:endParaRPr sz="1500">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GB"/>
              <a:t>Introduction to </a:t>
            </a:r>
            <a:endParaRPr/>
          </a:p>
          <a:p>
            <a:pPr indent="0" lvl="0" marL="0" rtl="0" algn="ctr">
              <a:spcBef>
                <a:spcPts val="0"/>
              </a:spcBef>
              <a:spcAft>
                <a:spcPts val="0"/>
              </a:spcAft>
              <a:buNone/>
            </a:pPr>
            <a:r>
              <a:rPr lang="en-GB"/>
              <a:t>Python Programming </a:t>
            </a:r>
            <a:endParaRPr/>
          </a:p>
        </p:txBody>
      </p:sp>
      <p:sp>
        <p:nvSpPr>
          <p:cNvPr id="92" name="Google Shape;92;p13"/>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GB"/>
              <a:t>1 - Output, variables and input.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33471" l="0" r="0" t="0"/>
          <a:stretch/>
        </p:blipFill>
        <p:spPr>
          <a:xfrm>
            <a:off x="172127" y="1690688"/>
            <a:ext cx="11847745" cy="3604260"/>
          </a:xfrm>
          <a:prstGeom prst="rect">
            <a:avLst/>
          </a:prstGeom>
          <a:noFill/>
          <a:ln>
            <a:noFill/>
          </a:ln>
        </p:spPr>
      </p:pic>
      <p:sp>
        <p:nvSpPr>
          <p:cNvPr id="187" name="Google Shape;187;p22"/>
          <p:cNvSpPr/>
          <p:nvPr/>
        </p:nvSpPr>
        <p:spPr>
          <a:xfrm>
            <a:off x="3271520" y="2795588"/>
            <a:ext cx="2875280" cy="1888172"/>
          </a:xfrm>
          <a:prstGeom prst="roundRect">
            <a:avLst>
              <a:gd fmla="val 16667" name="adj"/>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3600" u="none" cap="none" strike="noStrike">
                <a:solidFill>
                  <a:schemeClr val="lt1"/>
                </a:solidFill>
                <a:latin typeface="Calibri"/>
                <a:ea typeface="Calibri"/>
                <a:cs typeface="Calibri"/>
                <a:sym typeface="Calibri"/>
              </a:rPr>
              <a:t>Write your code here.</a:t>
            </a:r>
            <a:endParaRPr b="0" i="0" sz="3600" u="none" cap="none" strike="noStrike">
              <a:solidFill>
                <a:schemeClr val="lt1"/>
              </a:solidFill>
              <a:latin typeface="Calibri"/>
              <a:ea typeface="Calibri"/>
              <a:cs typeface="Calibri"/>
              <a:sym typeface="Calibri"/>
            </a:endParaRPr>
          </a:p>
        </p:txBody>
      </p:sp>
      <p:sp>
        <p:nvSpPr>
          <p:cNvPr id="188" name="Google Shape;188;p22"/>
          <p:cNvSpPr/>
          <p:nvPr/>
        </p:nvSpPr>
        <p:spPr>
          <a:xfrm>
            <a:off x="8087360" y="2795588"/>
            <a:ext cx="3159760" cy="2203132"/>
          </a:xfrm>
          <a:prstGeom prst="roundRect">
            <a:avLst>
              <a:gd fmla="val 16667" name="adj"/>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Calibri"/>
                <a:ea typeface="Calibri"/>
                <a:cs typeface="Calibri"/>
                <a:sym typeface="Calibri"/>
              </a:rPr>
              <a:t>The </a:t>
            </a:r>
            <a:r>
              <a:rPr b="1" i="0" lang="en-GB" sz="2800" u="none" cap="none" strike="noStrike">
                <a:solidFill>
                  <a:schemeClr val="lt1"/>
                </a:solidFill>
                <a:latin typeface="Calibri"/>
                <a:ea typeface="Calibri"/>
                <a:cs typeface="Calibri"/>
                <a:sym typeface="Calibri"/>
              </a:rPr>
              <a:t>console.</a:t>
            </a:r>
            <a:endParaRPr b="0" i="0" sz="2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en-GB" sz="2800" u="none" cap="none" strike="noStrike">
                <a:solidFill>
                  <a:schemeClr val="lt1"/>
                </a:solidFill>
                <a:latin typeface="Calibri"/>
                <a:ea typeface="Calibri"/>
                <a:cs typeface="Calibri"/>
                <a:sym typeface="Calibri"/>
              </a:rPr>
              <a:t>See what happens when you run your code here.</a:t>
            </a:r>
            <a:endParaRPr b="0" i="0" sz="2800" u="none" cap="none" strike="noStrike">
              <a:solidFill>
                <a:schemeClr val="lt1"/>
              </a:solidFill>
              <a:latin typeface="Calibri"/>
              <a:ea typeface="Calibri"/>
              <a:cs typeface="Calibri"/>
              <a:sym typeface="Calibri"/>
            </a:endParaRPr>
          </a:p>
        </p:txBody>
      </p:sp>
      <p:sp>
        <p:nvSpPr>
          <p:cNvPr id="189" name="Google Shape;189;p22"/>
          <p:cNvSpPr/>
          <p:nvPr/>
        </p:nvSpPr>
        <p:spPr>
          <a:xfrm>
            <a:off x="3352800" y="152400"/>
            <a:ext cx="2875280" cy="1079500"/>
          </a:xfrm>
          <a:prstGeom prst="roundRect">
            <a:avLst>
              <a:gd fmla="val 16667" name="adj"/>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3600">
                <a:solidFill>
                  <a:schemeClr val="lt1"/>
                </a:solidFill>
                <a:latin typeface="Calibri"/>
                <a:ea typeface="Calibri"/>
                <a:cs typeface="Calibri"/>
                <a:sym typeface="Calibri"/>
              </a:rPr>
              <a:t>Choose ‘Fork’ here</a:t>
            </a:r>
            <a:endParaRPr b="0" i="0" sz="3600" u="none" cap="none" strike="noStrike">
              <a:solidFill>
                <a:schemeClr val="lt1"/>
              </a:solidFill>
              <a:latin typeface="Calibri"/>
              <a:ea typeface="Calibri"/>
              <a:cs typeface="Calibri"/>
              <a:sym typeface="Calibri"/>
            </a:endParaRPr>
          </a:p>
        </p:txBody>
      </p:sp>
      <p:cxnSp>
        <p:nvCxnSpPr>
          <p:cNvPr id="190" name="Google Shape;190;p22"/>
          <p:cNvCxnSpPr/>
          <p:nvPr/>
        </p:nvCxnSpPr>
        <p:spPr>
          <a:xfrm flipH="1">
            <a:off x="2113280" y="1231900"/>
            <a:ext cx="1310640" cy="458788"/>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31850" y="1709738"/>
            <a:ext cx="105156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OUTPUT</a:t>
            </a:r>
            <a:endParaRPr/>
          </a:p>
        </p:txBody>
      </p:sp>
      <p:sp>
        <p:nvSpPr>
          <p:cNvPr id="197" name="Google Shape;197;p23"/>
          <p:cNvSpPr txBox="1"/>
          <p:nvPr>
            <p:ph idx="1" type="body"/>
          </p:nvPr>
        </p:nvSpPr>
        <p:spPr>
          <a:xfrm>
            <a:off x="831850" y="4589463"/>
            <a:ext cx="10515600" cy="150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214384"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3200" u="none" cap="none" strike="noStrike">
                <a:solidFill>
                  <a:srgbClr val="000000"/>
                </a:solidFill>
                <a:latin typeface="Arial"/>
                <a:ea typeface="Arial"/>
                <a:cs typeface="Arial"/>
                <a:sym typeface="Arial"/>
              </a:rPr>
              <a:t>Input</a:t>
            </a:r>
            <a:endParaRPr b="1" i="0" sz="32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800" u="none" cap="none" strike="noStrike">
                <a:solidFill>
                  <a:srgbClr val="000000"/>
                </a:solidFill>
                <a:latin typeface="Arial"/>
                <a:ea typeface="Arial"/>
                <a:cs typeface="Arial"/>
                <a:sym typeface="Arial"/>
              </a:rPr>
              <a:t>Data is collected and sent to the computer</a:t>
            </a:r>
            <a:endParaRPr b="0" i="0" sz="1800" u="none" cap="none" strike="noStrike">
              <a:solidFill>
                <a:srgbClr val="000000"/>
              </a:solidFill>
              <a:latin typeface="Arial"/>
              <a:ea typeface="Arial"/>
              <a:cs typeface="Arial"/>
              <a:sym typeface="Arial"/>
            </a:endParaRPr>
          </a:p>
        </p:txBody>
      </p:sp>
      <p:sp>
        <p:nvSpPr>
          <p:cNvPr id="204" name="Google Shape;204;p24"/>
          <p:cNvSpPr/>
          <p:nvPr/>
        </p:nvSpPr>
        <p:spPr>
          <a:xfrm>
            <a:off x="4301422"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3200" u="none" cap="none" strike="noStrike">
                <a:solidFill>
                  <a:srgbClr val="000000"/>
                </a:solidFill>
                <a:latin typeface="Arial"/>
                <a:ea typeface="Arial"/>
                <a:cs typeface="Arial"/>
                <a:sym typeface="Arial"/>
              </a:rPr>
              <a:t>Process</a:t>
            </a:r>
            <a:endParaRPr b="1" i="0" sz="32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800" u="none" cap="none" strike="noStrike">
                <a:solidFill>
                  <a:srgbClr val="000000"/>
                </a:solidFill>
                <a:latin typeface="Arial"/>
                <a:ea typeface="Arial"/>
                <a:cs typeface="Arial"/>
                <a:sym typeface="Arial"/>
              </a:rPr>
              <a:t>Carrying out instructions.</a:t>
            </a:r>
            <a:endParaRPr b="0" i="0" sz="1800" u="none" cap="none" strike="noStrike">
              <a:solidFill>
                <a:srgbClr val="000000"/>
              </a:solidFill>
              <a:latin typeface="Arial"/>
              <a:ea typeface="Arial"/>
              <a:cs typeface="Arial"/>
              <a:sym typeface="Arial"/>
            </a:endParaRPr>
          </a:p>
        </p:txBody>
      </p:sp>
      <p:sp>
        <p:nvSpPr>
          <p:cNvPr id="205" name="Google Shape;205;p24"/>
          <p:cNvSpPr/>
          <p:nvPr/>
        </p:nvSpPr>
        <p:spPr>
          <a:xfrm>
            <a:off x="8484313" y="1660925"/>
            <a:ext cx="3012499" cy="2014092"/>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3200" u="none" cap="none" strike="noStrike">
                <a:solidFill>
                  <a:srgbClr val="000000"/>
                </a:solidFill>
                <a:latin typeface="Arial"/>
                <a:ea typeface="Arial"/>
                <a:cs typeface="Arial"/>
                <a:sym typeface="Arial"/>
              </a:rPr>
              <a:t>Output</a:t>
            </a:r>
            <a:endParaRPr b="1" i="0" sz="32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800" u="none" cap="none" strike="noStrike">
                <a:solidFill>
                  <a:srgbClr val="000000"/>
                </a:solidFill>
                <a:latin typeface="Arial"/>
                <a:ea typeface="Arial"/>
                <a:cs typeface="Arial"/>
                <a:sym typeface="Arial"/>
              </a:rPr>
              <a:t>Presenting the results of processing back to the user</a:t>
            </a:r>
            <a:endParaRPr b="0" i="0" sz="1800" u="none" cap="none" strike="noStrike">
              <a:solidFill>
                <a:srgbClr val="000000"/>
              </a:solidFill>
              <a:latin typeface="Arial"/>
              <a:ea typeface="Arial"/>
              <a:cs typeface="Arial"/>
              <a:sym typeface="Arial"/>
            </a:endParaRPr>
          </a:p>
        </p:txBody>
      </p:sp>
      <p:cxnSp>
        <p:nvCxnSpPr>
          <p:cNvPr id="206" name="Google Shape;206;p24"/>
          <p:cNvCxnSpPr>
            <a:stCxn id="203" idx="3"/>
            <a:endCxn id="204" idx="1"/>
          </p:cNvCxnSpPr>
          <p:nvPr/>
        </p:nvCxnSpPr>
        <p:spPr>
          <a:xfrm>
            <a:off x="3226883" y="2667971"/>
            <a:ext cx="1074600" cy="0"/>
          </a:xfrm>
          <a:prstGeom prst="straightConnector1">
            <a:avLst/>
          </a:prstGeom>
          <a:noFill/>
          <a:ln cap="flat" cmpd="sng" w="76200">
            <a:solidFill>
              <a:schemeClr val="dk2"/>
            </a:solidFill>
            <a:prstDash val="solid"/>
            <a:round/>
            <a:headEnd len="sm" w="sm" type="none"/>
            <a:tailEnd len="med" w="med" type="triangle"/>
          </a:ln>
        </p:spPr>
      </p:cxnSp>
      <p:cxnSp>
        <p:nvCxnSpPr>
          <p:cNvPr id="207" name="Google Shape;207;p24"/>
          <p:cNvCxnSpPr>
            <a:stCxn id="204" idx="3"/>
            <a:endCxn id="205" idx="1"/>
          </p:cNvCxnSpPr>
          <p:nvPr/>
        </p:nvCxnSpPr>
        <p:spPr>
          <a:xfrm>
            <a:off x="7313921" y="2667971"/>
            <a:ext cx="1170300" cy="0"/>
          </a:xfrm>
          <a:prstGeom prst="straightConnector1">
            <a:avLst/>
          </a:prstGeom>
          <a:noFill/>
          <a:ln cap="flat" cmpd="sng" w="76200">
            <a:solidFill>
              <a:schemeClr val="dk2"/>
            </a:solidFill>
            <a:prstDash val="solid"/>
            <a:round/>
            <a:headEnd len="sm" w="sm" type="none"/>
            <a:tailEnd len="med" w="med" type="triangle"/>
          </a:ln>
        </p:spPr>
      </p:cxnSp>
      <p:sp>
        <p:nvSpPr>
          <p:cNvPr id="208" name="Google Shape;208;p24"/>
          <p:cNvSpPr txBox="1"/>
          <p:nvPr>
            <p:ph type="title"/>
          </p:nvPr>
        </p:nvSpPr>
        <p:spPr>
          <a:xfrm>
            <a:off x="187234" y="0"/>
            <a:ext cx="8229240"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Output</a:t>
            </a:r>
            <a:endParaRPr/>
          </a:p>
        </p:txBody>
      </p:sp>
      <p:sp>
        <p:nvSpPr>
          <p:cNvPr id="209" name="Google Shape;209;p24"/>
          <p:cNvSpPr txBox="1"/>
          <p:nvPr/>
        </p:nvSpPr>
        <p:spPr>
          <a:xfrm>
            <a:off x="1665836" y="4490302"/>
            <a:ext cx="881888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4000" u="none" cap="none" strike="noStrike">
                <a:solidFill>
                  <a:schemeClr val="dk1"/>
                </a:solidFill>
                <a:latin typeface="Consolas"/>
                <a:ea typeface="Consolas"/>
                <a:cs typeface="Consolas"/>
                <a:sym typeface="Consolas"/>
              </a:rPr>
              <a:t>print(“your text goes here”)</a:t>
            </a:r>
            <a:endParaRPr b="0" i="0" sz="4000" u="none" cap="none" strike="noStrike">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87234" y="0"/>
            <a:ext cx="1020644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Output - Investigate</a:t>
            </a:r>
            <a:endParaRPr/>
          </a:p>
        </p:txBody>
      </p:sp>
      <p:sp>
        <p:nvSpPr>
          <p:cNvPr id="216" name="Google Shape;216;p25"/>
          <p:cNvSpPr txBox="1"/>
          <p:nvPr/>
        </p:nvSpPr>
        <p:spPr>
          <a:xfrm>
            <a:off x="1173682" y="1636242"/>
            <a:ext cx="1012911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4800" u="none" cap="none" strike="noStrike">
                <a:solidFill>
                  <a:srgbClr val="FF0000"/>
                </a:solidFill>
                <a:latin typeface="Consolas"/>
                <a:ea typeface="Consolas"/>
                <a:cs typeface="Consolas"/>
                <a:sym typeface="Consolas"/>
              </a:rPr>
              <a:t>print(</a:t>
            </a:r>
            <a:r>
              <a:rPr b="0" i="0" lang="en-GB" sz="4800" u="none" cap="none" strike="noStrike">
                <a:solidFill>
                  <a:srgbClr val="0070C0"/>
                </a:solidFill>
                <a:latin typeface="Consolas"/>
                <a:ea typeface="Consolas"/>
                <a:cs typeface="Consolas"/>
                <a:sym typeface="Consolas"/>
              </a:rPr>
              <a:t>“your text goes here”</a:t>
            </a:r>
            <a:r>
              <a:rPr b="0" i="0" lang="en-GB" sz="4800" u="none" cap="none" strike="noStrike">
                <a:solidFill>
                  <a:srgbClr val="FF0000"/>
                </a:solidFill>
                <a:latin typeface="Consolas"/>
                <a:ea typeface="Consolas"/>
                <a:cs typeface="Consolas"/>
                <a:sym typeface="Consolas"/>
              </a:rPr>
              <a:t>)</a:t>
            </a:r>
            <a:endParaRPr b="0" i="0" sz="4800" u="none" cap="none" strike="noStrike">
              <a:solidFill>
                <a:srgbClr val="FF0000"/>
              </a:solidFill>
              <a:latin typeface="Consolas"/>
              <a:ea typeface="Consolas"/>
              <a:cs typeface="Consolas"/>
              <a:sym typeface="Consolas"/>
            </a:endParaRPr>
          </a:p>
        </p:txBody>
      </p:sp>
      <p:sp>
        <p:nvSpPr>
          <p:cNvPr id="217" name="Google Shape;217;p25"/>
          <p:cNvSpPr txBox="1"/>
          <p:nvPr/>
        </p:nvSpPr>
        <p:spPr>
          <a:xfrm>
            <a:off x="1351280" y="3048000"/>
            <a:ext cx="9519920" cy="32316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3600" u="none" cap="none" strike="noStrike">
                <a:solidFill>
                  <a:schemeClr val="dk1"/>
                </a:solidFill>
                <a:latin typeface="Calibri"/>
                <a:ea typeface="Calibri"/>
                <a:cs typeface="Calibri"/>
                <a:sym typeface="Calibri"/>
              </a:rPr>
              <a:t>Syntax – The Way The Code Is Written</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print – no capital p.</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Brackets – after print and at the end.</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Text </a:t>
            </a:r>
            <a:r>
              <a:rPr b="1" lang="en-GB" sz="2800">
                <a:solidFill>
                  <a:schemeClr val="dk1"/>
                </a:solidFill>
                <a:latin typeface="Calibri"/>
                <a:ea typeface="Calibri"/>
                <a:cs typeface="Calibri"/>
                <a:sym typeface="Calibri"/>
              </a:rPr>
              <a:t>must </a:t>
            </a:r>
            <a:r>
              <a:rPr lang="en-GB" sz="2800">
                <a:solidFill>
                  <a:schemeClr val="dk1"/>
                </a:solidFill>
                <a:latin typeface="Calibri"/>
                <a:ea typeface="Calibri"/>
                <a:cs typeface="Calibri"/>
                <a:sym typeface="Calibri"/>
              </a:rPr>
              <a:t>go in speech marks.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n-GB" sz="2800">
                <a:solidFill>
                  <a:schemeClr val="dk1"/>
                </a:solidFill>
                <a:latin typeface="Calibri"/>
                <a:ea typeface="Calibri"/>
                <a:cs typeface="Calibri"/>
                <a:sym typeface="Calibri"/>
              </a:rPr>
              <a:t>Incorrect syntax = broken code that won’t work = error!</a:t>
            </a:r>
            <a:endParaRPr b="1"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87234" y="0"/>
            <a:ext cx="994228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Output – Predict &amp; Run</a:t>
            </a:r>
            <a:endParaRPr/>
          </a:p>
        </p:txBody>
      </p:sp>
      <p:sp>
        <p:nvSpPr>
          <p:cNvPr id="224" name="Google Shape;224;p26"/>
          <p:cNvSpPr txBox="1"/>
          <p:nvPr/>
        </p:nvSpPr>
        <p:spPr>
          <a:xfrm>
            <a:off x="220650" y="3775826"/>
            <a:ext cx="11750700" cy="222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3600">
                <a:solidFill>
                  <a:schemeClr val="dk1"/>
                </a:solidFill>
                <a:latin typeface="Calibri"/>
                <a:ea typeface="Calibri"/>
                <a:cs typeface="Calibri"/>
                <a:sym typeface="Calibri"/>
              </a:rPr>
              <a:t>Add comments to the code to predict exactly what it will output.</a:t>
            </a:r>
            <a:endParaRPr/>
          </a:p>
          <a:p>
            <a:pPr indent="0" lvl="0" marL="0" marR="0" rtl="0" algn="ctr">
              <a:spcBef>
                <a:spcPts val="0"/>
              </a:spcBef>
              <a:spcAft>
                <a:spcPts val="0"/>
              </a:spcAft>
              <a:buNone/>
            </a:pPr>
            <a:r>
              <a:rPr lang="en-GB" sz="3600">
                <a:solidFill>
                  <a:schemeClr val="dk1"/>
                </a:solidFill>
                <a:latin typeface="Calibri"/>
                <a:ea typeface="Calibri"/>
                <a:cs typeface="Calibri"/>
                <a:sym typeface="Calibri"/>
              </a:rPr>
              <a:t>Run the code to see if you were correct.</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25" name="Google Shape;225;p26"/>
          <p:cNvPicPr preferRelativeResize="0"/>
          <p:nvPr/>
        </p:nvPicPr>
        <p:blipFill>
          <a:blip r:embed="rId3">
            <a:alphaModFix/>
          </a:blip>
          <a:stretch>
            <a:fillRect/>
          </a:stretch>
        </p:blipFill>
        <p:spPr>
          <a:xfrm>
            <a:off x="1990725" y="1297200"/>
            <a:ext cx="8210550" cy="188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87234" y="0"/>
            <a:ext cx="9942300"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Output – Investigate</a:t>
            </a:r>
            <a:endParaRPr/>
          </a:p>
        </p:txBody>
      </p:sp>
      <p:sp>
        <p:nvSpPr>
          <p:cNvPr id="232" name="Google Shape;232;p27"/>
          <p:cNvSpPr txBox="1"/>
          <p:nvPr/>
        </p:nvSpPr>
        <p:spPr>
          <a:xfrm>
            <a:off x="0" y="5042950"/>
            <a:ext cx="11750700" cy="992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3600">
                <a:solidFill>
                  <a:schemeClr val="dk1"/>
                </a:solidFill>
                <a:latin typeface="Calibri"/>
                <a:ea typeface="Calibri"/>
                <a:cs typeface="Calibri"/>
                <a:sym typeface="Calibri"/>
              </a:rPr>
              <a:t>Add comments to the code to answer the questions.</a:t>
            </a:r>
            <a:endParaRPr/>
          </a:p>
          <a:p>
            <a:pPr indent="0" lvl="0" marL="0" marR="0" rtl="0" algn="ctr">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ctr">
              <a:spcBef>
                <a:spcPts val="0"/>
              </a:spcBef>
              <a:spcAft>
                <a:spcPts val="0"/>
              </a:spcAft>
              <a:buNone/>
            </a:pPr>
            <a:r>
              <a:rPr lang="en-GB" sz="2000">
                <a:solidFill>
                  <a:schemeClr val="dk1"/>
                </a:solidFill>
                <a:latin typeface="Calibri"/>
                <a:ea typeface="Calibri"/>
                <a:cs typeface="Calibri"/>
                <a:sym typeface="Calibri"/>
              </a:rPr>
              <a:t>https://repl.it/@MrAColley/11-Output</a:t>
            </a:r>
            <a:endParaRPr sz="2000">
              <a:solidFill>
                <a:schemeClr val="dk1"/>
              </a:solidFill>
              <a:latin typeface="Calibri"/>
              <a:ea typeface="Calibri"/>
              <a:cs typeface="Calibri"/>
              <a:sym typeface="Calibri"/>
            </a:endParaRPr>
          </a:p>
        </p:txBody>
      </p:sp>
      <p:pic>
        <p:nvPicPr>
          <p:cNvPr id="233" name="Google Shape;233;p27"/>
          <p:cNvPicPr preferRelativeResize="0"/>
          <p:nvPr/>
        </p:nvPicPr>
        <p:blipFill>
          <a:blip r:embed="rId3">
            <a:alphaModFix/>
          </a:blip>
          <a:stretch>
            <a:fillRect/>
          </a:stretch>
        </p:blipFill>
        <p:spPr>
          <a:xfrm>
            <a:off x="1322125" y="1430600"/>
            <a:ext cx="9106449" cy="316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87234" y="0"/>
            <a:ext cx="108363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Output – Modify &amp; Make</a:t>
            </a:r>
            <a:endParaRPr/>
          </a:p>
        </p:txBody>
      </p:sp>
      <p:sp>
        <p:nvSpPr>
          <p:cNvPr id="240" name="Google Shape;240;p28"/>
          <p:cNvSpPr txBox="1"/>
          <p:nvPr/>
        </p:nvSpPr>
        <p:spPr>
          <a:xfrm>
            <a:off x="309154" y="1242929"/>
            <a:ext cx="11750766"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chemeClr val="dk1"/>
                </a:solidFill>
                <a:latin typeface="Calibri"/>
                <a:ea typeface="Calibri"/>
                <a:cs typeface="Calibri"/>
                <a:sym typeface="Calibri"/>
              </a:rPr>
              <a:t>Modify </a:t>
            </a:r>
            <a:r>
              <a:rPr lang="en-GB" sz="3600">
                <a:solidFill>
                  <a:schemeClr val="dk1"/>
                </a:solidFill>
                <a:latin typeface="Calibri"/>
                <a:ea typeface="Calibri"/>
                <a:cs typeface="Calibri"/>
                <a:sym typeface="Calibri"/>
              </a:rPr>
              <a:t>– reuse the </a:t>
            </a:r>
            <a:r>
              <a:rPr lang="en-GB" sz="3600">
                <a:solidFill>
                  <a:srgbClr val="FF0000"/>
                </a:solidFill>
                <a:latin typeface="Calibri"/>
                <a:ea typeface="Calibri"/>
                <a:cs typeface="Calibri"/>
                <a:sym typeface="Calibri"/>
              </a:rPr>
              <a:t>print </a:t>
            </a:r>
            <a:r>
              <a:rPr lang="en-GB" sz="3600">
                <a:solidFill>
                  <a:schemeClr val="dk1"/>
                </a:solidFill>
                <a:latin typeface="Calibri"/>
                <a:ea typeface="Calibri"/>
                <a:cs typeface="Calibri"/>
                <a:sym typeface="Calibri"/>
              </a:rPr>
              <a:t>statement to add your own single line message to the program.</a:t>
            </a:r>
            <a:endParaRPr/>
          </a:p>
          <a:p>
            <a:pPr indent="0" lvl="0" marL="0" marR="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marR="0" rtl="0" algn="l">
              <a:spcBef>
                <a:spcPts val="0"/>
              </a:spcBef>
              <a:spcAft>
                <a:spcPts val="0"/>
              </a:spcAft>
              <a:buNone/>
            </a:pPr>
            <a:r>
              <a:rPr b="1" lang="en-GB" sz="3600">
                <a:solidFill>
                  <a:schemeClr val="dk1"/>
                </a:solidFill>
                <a:latin typeface="Calibri"/>
                <a:ea typeface="Calibri"/>
                <a:cs typeface="Calibri"/>
                <a:sym typeface="Calibri"/>
              </a:rPr>
              <a:t>Make </a:t>
            </a:r>
            <a:r>
              <a:rPr lang="en-GB" sz="3600">
                <a:solidFill>
                  <a:schemeClr val="dk1"/>
                </a:solidFill>
                <a:latin typeface="Calibri"/>
                <a:ea typeface="Calibri"/>
                <a:cs typeface="Calibri"/>
                <a:sym typeface="Calibri"/>
              </a:rPr>
              <a:t>– use the print statement to output a joke that appears on multiple lines (keep it clean!).  </a:t>
            </a:r>
            <a:r>
              <a:rPr b="1" lang="en-GB" sz="3600">
                <a:solidFill>
                  <a:schemeClr val="dk1"/>
                </a:solidFill>
                <a:latin typeface="Calibri"/>
                <a:ea typeface="Calibri"/>
                <a:cs typeface="Calibri"/>
                <a:sym typeface="Calibri"/>
              </a:rPr>
              <a:t>Extra challenge </a:t>
            </a:r>
            <a:r>
              <a:rPr lang="en-GB" sz="3600">
                <a:solidFill>
                  <a:schemeClr val="dk1"/>
                </a:solidFill>
                <a:latin typeface="Calibri"/>
                <a:ea typeface="Calibri"/>
                <a:cs typeface="Calibri"/>
                <a:sym typeface="Calibri"/>
              </a:rPr>
              <a:t>– can you figure out how to add blank lines like in my joke?</a:t>
            </a:r>
            <a:endParaRPr b="1" sz="2800">
              <a:solidFill>
                <a:schemeClr val="dk1"/>
              </a:solidFill>
              <a:latin typeface="Calibri"/>
              <a:ea typeface="Calibri"/>
              <a:cs typeface="Calibri"/>
              <a:sym typeface="Calibri"/>
            </a:endParaRPr>
          </a:p>
        </p:txBody>
      </p:sp>
      <p:pic>
        <p:nvPicPr>
          <p:cNvPr id="241" name="Google Shape;241;p28"/>
          <p:cNvPicPr preferRelativeResize="0"/>
          <p:nvPr/>
        </p:nvPicPr>
        <p:blipFill rotWithShape="1">
          <a:blip r:embed="rId3">
            <a:alphaModFix/>
          </a:blip>
          <a:srcRect b="0" l="0" r="0" t="0"/>
          <a:stretch/>
        </p:blipFill>
        <p:spPr>
          <a:xfrm>
            <a:off x="2141635" y="4659249"/>
            <a:ext cx="8085803" cy="21278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831850" y="1709738"/>
            <a:ext cx="105156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VARIABLES</a:t>
            </a:r>
            <a:endParaRPr/>
          </a:p>
        </p:txBody>
      </p:sp>
      <p:sp>
        <p:nvSpPr>
          <p:cNvPr id="248" name="Google Shape;248;p29"/>
          <p:cNvSpPr txBox="1"/>
          <p:nvPr>
            <p:ph idx="1" type="body"/>
          </p:nvPr>
        </p:nvSpPr>
        <p:spPr>
          <a:xfrm>
            <a:off x="831850" y="4589463"/>
            <a:ext cx="10515600" cy="150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76200" y="90877"/>
            <a:ext cx="10515600" cy="75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GB"/>
              <a:t>Programming - Variables</a:t>
            </a:r>
            <a:endParaRPr/>
          </a:p>
        </p:txBody>
      </p:sp>
      <p:sp>
        <p:nvSpPr>
          <p:cNvPr id="255" name="Google Shape;255;p30"/>
          <p:cNvSpPr txBox="1"/>
          <p:nvPr/>
        </p:nvSpPr>
        <p:spPr>
          <a:xfrm>
            <a:off x="176199" y="1108600"/>
            <a:ext cx="8198400" cy="3539400"/>
          </a:xfrm>
          <a:prstGeom prst="rect">
            <a:avLst/>
          </a:prstGeom>
          <a:noFill/>
          <a:ln>
            <a:noFill/>
          </a:ln>
        </p:spPr>
        <p:txBody>
          <a:bodyPr anchorCtr="0" anchor="t" bIns="45700" lIns="91425" spcFirstLastPara="1" rIns="91425" wrap="square" tIns="45700">
            <a:noAutofit/>
          </a:bodyPr>
          <a:lstStyle/>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Placeholders for information.</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Can store one piece of information.</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Can be called whatever you like (keep it relevant)</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No spaces in the name.</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Name starts with a lower case letter.</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Can’t have 2 variables with the same name.</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Use the variable name whenever you want to </a:t>
            </a:r>
            <a:endParaRPr/>
          </a:p>
          <a:p>
            <a:pPr indent="-406400" lvl="0" marL="457200" marR="0" rtl="0" algn="l">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output the information.</a:t>
            </a:r>
            <a:endParaRPr/>
          </a:p>
        </p:txBody>
      </p:sp>
      <p:grpSp>
        <p:nvGrpSpPr>
          <p:cNvPr id="256" name="Google Shape;256;p30"/>
          <p:cNvGrpSpPr/>
          <p:nvPr/>
        </p:nvGrpSpPr>
        <p:grpSpPr>
          <a:xfrm>
            <a:off x="8090536" y="1358076"/>
            <a:ext cx="4101464" cy="4329992"/>
            <a:chOff x="8090536" y="2528008"/>
            <a:chExt cx="4101464" cy="4329992"/>
          </a:xfrm>
        </p:grpSpPr>
        <p:pic>
          <p:nvPicPr>
            <p:cNvPr descr="Envelope Mail Email · Free vector graphic on Pixabay" id="257" name="Google Shape;257;p30"/>
            <p:cNvPicPr preferRelativeResize="0"/>
            <p:nvPr/>
          </p:nvPicPr>
          <p:blipFill rotWithShape="1">
            <a:blip r:embed="rId3">
              <a:alphaModFix/>
            </a:blip>
            <a:srcRect b="0" l="0" r="0" t="0"/>
            <a:stretch/>
          </p:blipFill>
          <p:spPr>
            <a:xfrm>
              <a:off x="8090536" y="2528008"/>
              <a:ext cx="4101464" cy="4329992"/>
            </a:xfrm>
            <a:prstGeom prst="rect">
              <a:avLst/>
            </a:prstGeom>
            <a:noFill/>
            <a:ln>
              <a:noFill/>
            </a:ln>
          </p:spPr>
        </p:pic>
        <p:sp>
          <p:nvSpPr>
            <p:cNvPr id="258" name="Google Shape;258;p30"/>
            <p:cNvSpPr txBox="1"/>
            <p:nvPr/>
          </p:nvSpPr>
          <p:spPr>
            <a:xfrm>
              <a:off x="9028748" y="4774396"/>
              <a:ext cx="222504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3200">
                  <a:solidFill>
                    <a:schemeClr val="dk1"/>
                  </a:solidFill>
                  <a:latin typeface="Calibri"/>
                  <a:ea typeface="Calibri"/>
                  <a:cs typeface="Calibri"/>
                  <a:sym typeface="Calibri"/>
                </a:rPr>
                <a:t>favColour</a:t>
              </a:r>
              <a:endParaRPr sz="3200">
                <a:solidFill>
                  <a:schemeClr val="dk1"/>
                </a:solidFill>
                <a:latin typeface="Calibri"/>
                <a:ea typeface="Calibri"/>
                <a:cs typeface="Calibri"/>
                <a:sym typeface="Calibri"/>
              </a:endParaRPr>
            </a:p>
          </p:txBody>
        </p:sp>
      </p:grpSp>
      <p:sp>
        <p:nvSpPr>
          <p:cNvPr id="259" name="Google Shape;259;p30"/>
          <p:cNvSpPr txBox="1"/>
          <p:nvPr/>
        </p:nvSpPr>
        <p:spPr>
          <a:xfrm>
            <a:off x="8928100" y="547488"/>
            <a:ext cx="222504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6000">
                <a:solidFill>
                  <a:schemeClr val="dk1"/>
                </a:solidFill>
                <a:latin typeface="Calibri"/>
                <a:ea typeface="Calibri"/>
                <a:cs typeface="Calibri"/>
                <a:sym typeface="Calibri"/>
              </a:rPr>
              <a:t>“blue”</a:t>
            </a:r>
            <a:endParaRPr/>
          </a:p>
        </p:txBody>
      </p:sp>
      <p:cxnSp>
        <p:nvCxnSpPr>
          <p:cNvPr id="260" name="Google Shape;260;p30"/>
          <p:cNvCxnSpPr/>
          <p:nvPr/>
        </p:nvCxnSpPr>
        <p:spPr>
          <a:xfrm>
            <a:off x="10141268" y="1563151"/>
            <a:ext cx="0" cy="1185870"/>
          </a:xfrm>
          <a:prstGeom prst="straightConnector1">
            <a:avLst/>
          </a:prstGeom>
          <a:noFill/>
          <a:ln cap="flat" cmpd="sng" w="76200">
            <a:solidFill>
              <a:srgbClr val="FF0000"/>
            </a:solidFill>
            <a:prstDash val="solid"/>
            <a:miter lim="800000"/>
            <a:headEnd len="sm" w="sm" type="none"/>
            <a:tailEnd len="med" w="med" type="triangle"/>
          </a:ln>
        </p:spPr>
      </p:cxnSp>
      <p:sp>
        <p:nvSpPr>
          <p:cNvPr id="261" name="Google Shape;261;p30"/>
          <p:cNvSpPr txBox="1"/>
          <p:nvPr/>
        </p:nvSpPr>
        <p:spPr>
          <a:xfrm>
            <a:off x="176205" y="4911818"/>
            <a:ext cx="12192000" cy="126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3800">
                <a:solidFill>
                  <a:schemeClr val="dk1"/>
                </a:solidFill>
                <a:latin typeface="Consolas"/>
                <a:ea typeface="Consolas"/>
                <a:cs typeface="Consolas"/>
                <a:sym typeface="Consolas"/>
              </a:rPr>
              <a:t>print(favColour)</a:t>
            </a:r>
            <a:endParaRPr/>
          </a:p>
          <a:p>
            <a:pPr indent="0" lvl="0" marL="0" marR="0" rtl="0" algn="l">
              <a:spcBef>
                <a:spcPts val="0"/>
              </a:spcBef>
              <a:spcAft>
                <a:spcPts val="0"/>
              </a:spcAft>
              <a:buNone/>
            </a:pPr>
            <a:r>
              <a:rPr lang="en-GB" sz="3800">
                <a:solidFill>
                  <a:schemeClr val="dk1"/>
                </a:solidFill>
                <a:latin typeface="Consolas"/>
                <a:ea typeface="Consolas"/>
                <a:cs typeface="Consolas"/>
                <a:sym typeface="Consolas"/>
              </a:rPr>
              <a:t>print(“My favourite colour is “ + favColour)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87234" y="0"/>
            <a:ext cx="117507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Variables – Predict &amp; Run</a:t>
            </a:r>
            <a:endParaRPr/>
          </a:p>
        </p:txBody>
      </p:sp>
      <p:sp>
        <p:nvSpPr>
          <p:cNvPr id="268" name="Google Shape;268;p31"/>
          <p:cNvSpPr txBox="1"/>
          <p:nvPr/>
        </p:nvSpPr>
        <p:spPr>
          <a:xfrm>
            <a:off x="187234" y="3787879"/>
            <a:ext cx="11750700" cy="273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3600">
                <a:solidFill>
                  <a:schemeClr val="dk1"/>
                </a:solidFill>
                <a:latin typeface="Calibri"/>
                <a:ea typeface="Calibri"/>
                <a:cs typeface="Calibri"/>
                <a:sym typeface="Calibri"/>
              </a:rPr>
              <a:t>Add comments to the code to predict exactly what it will output.</a:t>
            </a:r>
            <a:endParaRPr/>
          </a:p>
          <a:p>
            <a:pPr indent="0" lvl="0" marL="0" marR="0" rtl="0" algn="ctr">
              <a:spcBef>
                <a:spcPts val="0"/>
              </a:spcBef>
              <a:spcAft>
                <a:spcPts val="0"/>
              </a:spcAft>
              <a:buNone/>
            </a:pPr>
            <a:r>
              <a:rPr lang="en-GB" sz="3600">
                <a:solidFill>
                  <a:schemeClr val="dk1"/>
                </a:solidFill>
                <a:latin typeface="Calibri"/>
                <a:ea typeface="Calibri"/>
                <a:cs typeface="Calibri"/>
                <a:sym typeface="Calibri"/>
              </a:rPr>
              <a:t>Run the code to see if you were correct.</a:t>
            </a:r>
            <a:endParaRPr/>
          </a:p>
          <a:p>
            <a:pPr indent="0" lvl="0" marL="0" marR="0" rtl="0" algn="ctr">
              <a:spcBef>
                <a:spcPts val="0"/>
              </a:spcBef>
              <a:spcAft>
                <a:spcPts val="0"/>
              </a:spcAft>
              <a:buNone/>
            </a:pPr>
            <a:r>
              <a:t/>
            </a:r>
            <a:endParaRPr>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p:txBody>
      </p:sp>
      <p:pic>
        <p:nvPicPr>
          <p:cNvPr id="269" name="Google Shape;269;p31"/>
          <p:cNvPicPr preferRelativeResize="0"/>
          <p:nvPr/>
        </p:nvPicPr>
        <p:blipFill rotWithShape="1">
          <a:blip r:embed="rId3">
            <a:alphaModFix/>
          </a:blip>
          <a:srcRect b="0" l="0" r="0" t="0"/>
          <a:stretch/>
        </p:blipFill>
        <p:spPr>
          <a:xfrm>
            <a:off x="210304" y="1295400"/>
            <a:ext cx="11727696" cy="234188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89900" y="0"/>
            <a:ext cx="10515600" cy="878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GB"/>
              <a:t>Learning Goals/Objectives</a:t>
            </a:r>
            <a:endParaRPr/>
          </a:p>
        </p:txBody>
      </p:sp>
      <p:sp>
        <p:nvSpPr>
          <p:cNvPr id="98" name="Google Shape;98;p14"/>
          <p:cNvSpPr txBox="1"/>
          <p:nvPr>
            <p:ph idx="1" type="body"/>
          </p:nvPr>
        </p:nvSpPr>
        <p:spPr>
          <a:xfrm>
            <a:off x="789900" y="1096801"/>
            <a:ext cx="10515600" cy="4664400"/>
          </a:xfrm>
          <a:prstGeom prst="rect">
            <a:avLst/>
          </a:prstGeom>
          <a:solidFill>
            <a:srgbClr val="F3F3F3"/>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GB" sz="3050"/>
              <a:t>Be able to read, comprehend, trace, adapt and create Python code that:</a:t>
            </a:r>
            <a:endParaRPr sz="3050"/>
          </a:p>
          <a:p>
            <a:pPr indent="-422275" lvl="0" marL="457200" rtl="0" algn="l">
              <a:lnSpc>
                <a:spcPct val="150000"/>
              </a:lnSpc>
              <a:spcBef>
                <a:spcPts val="0"/>
              </a:spcBef>
              <a:spcAft>
                <a:spcPts val="0"/>
              </a:spcAft>
              <a:buSzPts val="3050"/>
              <a:buChar char="•"/>
            </a:pPr>
            <a:r>
              <a:rPr lang="en-GB" sz="3050"/>
              <a:t>Outputs text to the console</a:t>
            </a:r>
            <a:endParaRPr sz="3050"/>
          </a:p>
          <a:p>
            <a:pPr indent="-422275" lvl="0" marL="457200" rtl="0" algn="l">
              <a:lnSpc>
                <a:spcPct val="150000"/>
              </a:lnSpc>
              <a:spcBef>
                <a:spcPts val="0"/>
              </a:spcBef>
              <a:spcAft>
                <a:spcPts val="0"/>
              </a:spcAft>
              <a:buSzPts val="3050"/>
              <a:buChar char="•"/>
            </a:pPr>
            <a:r>
              <a:rPr lang="en-GB" sz="3050"/>
              <a:t>Assigns data to variables</a:t>
            </a:r>
            <a:endParaRPr sz="3050"/>
          </a:p>
          <a:p>
            <a:pPr indent="-422275" lvl="0" marL="457200" rtl="0" algn="l">
              <a:lnSpc>
                <a:spcPct val="150000"/>
              </a:lnSpc>
              <a:spcBef>
                <a:spcPts val="0"/>
              </a:spcBef>
              <a:spcAft>
                <a:spcPts val="0"/>
              </a:spcAft>
              <a:buSzPts val="3050"/>
              <a:buChar char="•"/>
            </a:pPr>
            <a:r>
              <a:rPr lang="en-GB" sz="3050"/>
              <a:t>Gets input</a:t>
            </a:r>
            <a:endParaRPr sz="3050"/>
          </a:p>
          <a:p>
            <a:pPr indent="-422275" lvl="0" marL="457200" rtl="0" algn="l">
              <a:lnSpc>
                <a:spcPct val="150000"/>
              </a:lnSpc>
              <a:spcBef>
                <a:spcPts val="0"/>
              </a:spcBef>
              <a:spcAft>
                <a:spcPts val="0"/>
              </a:spcAft>
              <a:buSzPts val="3050"/>
              <a:buChar char="•"/>
            </a:pPr>
            <a:r>
              <a:rPr lang="en-GB" sz="3050"/>
              <a:t>Assigns input to variables.</a:t>
            </a:r>
            <a:endParaRPr sz="3050"/>
          </a:p>
          <a:p>
            <a:pPr indent="-422275" lvl="0" marL="457200" rtl="0" algn="l">
              <a:lnSpc>
                <a:spcPct val="150000"/>
              </a:lnSpc>
              <a:spcBef>
                <a:spcPts val="0"/>
              </a:spcBef>
              <a:spcAft>
                <a:spcPts val="0"/>
              </a:spcAft>
              <a:buSzPts val="3050"/>
              <a:buChar char="•"/>
            </a:pPr>
            <a:r>
              <a:rPr lang="en-GB" sz="3050"/>
              <a:t>Refers to variables in other statements such as ‘print’</a:t>
            </a:r>
            <a:endParaRPr sz="30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187234" y="0"/>
            <a:ext cx="108363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Variables – Modify</a:t>
            </a:r>
            <a:endParaRPr/>
          </a:p>
        </p:txBody>
      </p:sp>
      <p:pic>
        <p:nvPicPr>
          <p:cNvPr id="276" name="Google Shape;276;p32"/>
          <p:cNvPicPr preferRelativeResize="0"/>
          <p:nvPr/>
        </p:nvPicPr>
        <p:blipFill rotWithShape="1">
          <a:blip r:embed="rId3">
            <a:alphaModFix/>
          </a:blip>
          <a:srcRect b="0" l="0" r="0" t="0"/>
          <a:stretch/>
        </p:blipFill>
        <p:spPr>
          <a:xfrm>
            <a:off x="735330" y="1013459"/>
            <a:ext cx="10440670" cy="54950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87234" y="0"/>
            <a:ext cx="108363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Variables – Make</a:t>
            </a:r>
            <a:endParaRPr/>
          </a:p>
        </p:txBody>
      </p:sp>
      <p:pic>
        <p:nvPicPr>
          <p:cNvPr id="283" name="Google Shape;283;p33"/>
          <p:cNvPicPr preferRelativeResize="0"/>
          <p:nvPr/>
        </p:nvPicPr>
        <p:blipFill rotWithShape="1">
          <a:blip r:embed="rId3">
            <a:alphaModFix/>
          </a:blip>
          <a:srcRect b="0" l="0" r="0" t="0"/>
          <a:stretch/>
        </p:blipFill>
        <p:spPr>
          <a:xfrm>
            <a:off x="187234" y="972830"/>
            <a:ext cx="8163243" cy="4955841"/>
          </a:xfrm>
          <a:prstGeom prst="rect">
            <a:avLst/>
          </a:prstGeom>
          <a:noFill/>
          <a:ln>
            <a:noFill/>
          </a:ln>
        </p:spPr>
      </p:pic>
      <p:sp>
        <p:nvSpPr>
          <p:cNvPr id="284" name="Google Shape;284;p33"/>
          <p:cNvSpPr/>
          <p:nvPr/>
        </p:nvSpPr>
        <p:spPr>
          <a:xfrm>
            <a:off x="633322" y="5756701"/>
            <a:ext cx="1061245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3200">
                <a:solidFill>
                  <a:schemeClr val="dk1"/>
                </a:solidFill>
                <a:latin typeface="Calibri"/>
                <a:ea typeface="Calibri"/>
                <a:cs typeface="Calibri"/>
                <a:sym typeface="Calibri"/>
              </a:rPr>
              <a:t>https://repl.it/@MrAColley/13-Variable-Assignment-Challenge</a:t>
            </a:r>
            <a:endParaRPr sz="3200">
              <a:solidFill>
                <a:schemeClr val="dk1"/>
              </a:solidFill>
              <a:latin typeface="Calibri"/>
              <a:ea typeface="Calibri"/>
              <a:cs typeface="Calibri"/>
              <a:sym typeface="Calibri"/>
            </a:endParaRPr>
          </a:p>
        </p:txBody>
      </p:sp>
      <p:pic>
        <p:nvPicPr>
          <p:cNvPr id="285" name="Google Shape;285;p33"/>
          <p:cNvPicPr preferRelativeResize="0"/>
          <p:nvPr/>
        </p:nvPicPr>
        <p:blipFill rotWithShape="1">
          <a:blip r:embed="rId4">
            <a:alphaModFix/>
          </a:blip>
          <a:srcRect b="0" l="0" r="0" t="0"/>
          <a:stretch/>
        </p:blipFill>
        <p:spPr>
          <a:xfrm>
            <a:off x="9619154" y="1543463"/>
            <a:ext cx="2485118" cy="1328848"/>
          </a:xfrm>
          <a:prstGeom prst="rect">
            <a:avLst/>
          </a:prstGeom>
          <a:noFill/>
          <a:ln>
            <a:noFill/>
          </a:ln>
        </p:spPr>
      </p:pic>
      <p:cxnSp>
        <p:nvCxnSpPr>
          <p:cNvPr id="286" name="Google Shape;286;p33"/>
          <p:cNvCxnSpPr>
            <a:endCxn id="285" idx="1"/>
          </p:cNvCxnSpPr>
          <p:nvPr/>
        </p:nvCxnSpPr>
        <p:spPr>
          <a:xfrm flipH="1" rot="10800000">
            <a:off x="8350454" y="2207887"/>
            <a:ext cx="1268700" cy="5100"/>
          </a:xfrm>
          <a:prstGeom prst="straightConnector1">
            <a:avLst/>
          </a:prstGeom>
          <a:noFill/>
          <a:ln cap="flat" cmpd="sng" w="57150">
            <a:solidFill>
              <a:srgbClr val="FF0000"/>
            </a:solidFill>
            <a:prstDash val="solid"/>
            <a:miter lim="800000"/>
            <a:headEnd len="sm" w="sm" type="none"/>
            <a:tailEnd len="med" w="med" type="triangle"/>
          </a:ln>
        </p:spPr>
      </p:cxnSp>
      <p:pic>
        <p:nvPicPr>
          <p:cNvPr id="287" name="Google Shape;287;p33"/>
          <p:cNvPicPr preferRelativeResize="0"/>
          <p:nvPr/>
        </p:nvPicPr>
        <p:blipFill rotWithShape="1">
          <a:blip r:embed="rId5">
            <a:alphaModFix/>
          </a:blip>
          <a:srcRect b="0" l="0" r="0" t="0"/>
          <a:stretch/>
        </p:blipFill>
        <p:spPr>
          <a:xfrm>
            <a:off x="8742018" y="3112796"/>
            <a:ext cx="3362325" cy="838200"/>
          </a:xfrm>
          <a:prstGeom prst="rect">
            <a:avLst/>
          </a:prstGeom>
          <a:noFill/>
          <a:ln>
            <a:noFill/>
          </a:ln>
        </p:spPr>
      </p:pic>
      <p:cxnSp>
        <p:nvCxnSpPr>
          <p:cNvPr id="288" name="Google Shape;288;p33"/>
          <p:cNvCxnSpPr/>
          <p:nvPr/>
        </p:nvCxnSpPr>
        <p:spPr>
          <a:xfrm flipH="1" rot="10800000">
            <a:off x="7425584" y="3644802"/>
            <a:ext cx="1268677" cy="4961"/>
          </a:xfrm>
          <a:prstGeom prst="straightConnector1">
            <a:avLst/>
          </a:prstGeom>
          <a:noFill/>
          <a:ln cap="flat" cmpd="sng" w="57150">
            <a:solidFill>
              <a:srgbClr val="FF0000"/>
            </a:solidFill>
            <a:prstDash val="solid"/>
            <a:miter lim="800000"/>
            <a:headEnd len="sm" w="sm" type="none"/>
            <a:tailEnd len="med" w="med" type="triangle"/>
          </a:ln>
        </p:spPr>
      </p:cxnSp>
      <p:pic>
        <p:nvPicPr>
          <p:cNvPr id="289" name="Google Shape;289;p33"/>
          <p:cNvPicPr preferRelativeResize="0"/>
          <p:nvPr/>
        </p:nvPicPr>
        <p:blipFill rotWithShape="1">
          <a:blip r:embed="rId6">
            <a:alphaModFix/>
          </a:blip>
          <a:srcRect b="0" l="0" r="0" t="0"/>
          <a:stretch/>
        </p:blipFill>
        <p:spPr>
          <a:xfrm>
            <a:off x="8246718" y="4860035"/>
            <a:ext cx="3857625" cy="657225"/>
          </a:xfrm>
          <a:prstGeom prst="rect">
            <a:avLst/>
          </a:prstGeom>
          <a:noFill/>
          <a:ln>
            <a:noFill/>
          </a:ln>
        </p:spPr>
      </p:pic>
      <p:cxnSp>
        <p:nvCxnSpPr>
          <p:cNvPr id="290" name="Google Shape;290;p33"/>
          <p:cNvCxnSpPr/>
          <p:nvPr/>
        </p:nvCxnSpPr>
        <p:spPr>
          <a:xfrm flipH="1" rot="10800000">
            <a:off x="6960402" y="5262845"/>
            <a:ext cx="1268677" cy="4961"/>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831850" y="1709738"/>
            <a:ext cx="105156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GB"/>
              <a:t>INPUT</a:t>
            </a:r>
            <a:endParaRPr/>
          </a:p>
        </p:txBody>
      </p:sp>
      <p:sp>
        <p:nvSpPr>
          <p:cNvPr id="297" name="Google Shape;297;p34"/>
          <p:cNvSpPr txBox="1"/>
          <p:nvPr>
            <p:ph idx="1" type="body"/>
          </p:nvPr>
        </p:nvSpPr>
        <p:spPr>
          <a:xfrm>
            <a:off x="831850" y="4589463"/>
            <a:ext cx="10515600" cy="150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p:nvPr/>
        </p:nvSpPr>
        <p:spPr>
          <a:xfrm>
            <a:off x="214384" y="1660925"/>
            <a:ext cx="3012499" cy="2014092"/>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200">
                <a:solidFill>
                  <a:srgbClr val="000000"/>
                </a:solidFill>
                <a:latin typeface="Arial"/>
                <a:ea typeface="Arial"/>
                <a:cs typeface="Arial"/>
                <a:sym typeface="Arial"/>
              </a:rPr>
              <a:t>Input</a:t>
            </a:r>
            <a:endParaRPr b="1" sz="3200">
              <a:solidFill>
                <a:srgbClr val="000000"/>
              </a:solidFill>
              <a:latin typeface="Arial"/>
              <a:ea typeface="Arial"/>
              <a:cs typeface="Arial"/>
              <a:sym typeface="Arial"/>
            </a:endParaRPr>
          </a:p>
          <a:p>
            <a:pPr indent="0" lvl="0" marL="0" marR="0" rtl="0" algn="ctr">
              <a:spcBef>
                <a:spcPts val="0"/>
              </a:spcBef>
              <a:spcAft>
                <a:spcPts val="0"/>
              </a:spcAft>
              <a:buNone/>
            </a:pPr>
            <a:r>
              <a:rPr lang="en-GB" sz="1800">
                <a:solidFill>
                  <a:srgbClr val="000000"/>
                </a:solidFill>
                <a:latin typeface="Arial"/>
                <a:ea typeface="Arial"/>
                <a:cs typeface="Arial"/>
                <a:sym typeface="Arial"/>
              </a:rPr>
              <a:t>Data is collected and sent to the computer</a:t>
            </a:r>
            <a:endParaRPr sz="1800">
              <a:solidFill>
                <a:srgbClr val="000000"/>
              </a:solidFill>
              <a:latin typeface="Arial"/>
              <a:ea typeface="Arial"/>
              <a:cs typeface="Arial"/>
              <a:sym typeface="Arial"/>
            </a:endParaRPr>
          </a:p>
        </p:txBody>
      </p:sp>
      <p:sp>
        <p:nvSpPr>
          <p:cNvPr id="304" name="Google Shape;304;p35"/>
          <p:cNvSpPr/>
          <p:nvPr/>
        </p:nvSpPr>
        <p:spPr>
          <a:xfrm>
            <a:off x="4301422"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200">
                <a:solidFill>
                  <a:srgbClr val="000000"/>
                </a:solidFill>
                <a:latin typeface="Arial"/>
                <a:ea typeface="Arial"/>
                <a:cs typeface="Arial"/>
                <a:sym typeface="Arial"/>
              </a:rPr>
              <a:t>Process</a:t>
            </a:r>
            <a:endParaRPr b="1" sz="3200">
              <a:solidFill>
                <a:srgbClr val="000000"/>
              </a:solidFill>
              <a:latin typeface="Arial"/>
              <a:ea typeface="Arial"/>
              <a:cs typeface="Arial"/>
              <a:sym typeface="Arial"/>
            </a:endParaRPr>
          </a:p>
          <a:p>
            <a:pPr indent="0" lvl="0" marL="0" marR="0" rtl="0" algn="ctr">
              <a:spcBef>
                <a:spcPts val="0"/>
              </a:spcBef>
              <a:spcAft>
                <a:spcPts val="0"/>
              </a:spcAft>
              <a:buNone/>
            </a:pPr>
            <a:r>
              <a:rPr lang="en-GB" sz="1800">
                <a:solidFill>
                  <a:srgbClr val="000000"/>
                </a:solidFill>
                <a:latin typeface="Arial"/>
                <a:ea typeface="Arial"/>
                <a:cs typeface="Arial"/>
                <a:sym typeface="Arial"/>
              </a:rPr>
              <a:t>Carrying out instructions.</a:t>
            </a:r>
            <a:endParaRPr sz="1800">
              <a:solidFill>
                <a:srgbClr val="000000"/>
              </a:solidFill>
              <a:latin typeface="Arial"/>
              <a:ea typeface="Arial"/>
              <a:cs typeface="Arial"/>
              <a:sym typeface="Arial"/>
            </a:endParaRPr>
          </a:p>
        </p:txBody>
      </p:sp>
      <p:sp>
        <p:nvSpPr>
          <p:cNvPr id="305" name="Google Shape;305;p35"/>
          <p:cNvSpPr/>
          <p:nvPr/>
        </p:nvSpPr>
        <p:spPr>
          <a:xfrm>
            <a:off x="8484313" y="1660925"/>
            <a:ext cx="3012499" cy="2014092"/>
          </a:xfrm>
          <a:prstGeom prst="roundRect">
            <a:avLst>
              <a:gd fmla="val 16667" name="adj"/>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200">
                <a:solidFill>
                  <a:srgbClr val="000000"/>
                </a:solidFill>
                <a:latin typeface="Arial"/>
                <a:ea typeface="Arial"/>
                <a:cs typeface="Arial"/>
                <a:sym typeface="Arial"/>
              </a:rPr>
              <a:t>Output</a:t>
            </a:r>
            <a:endParaRPr b="1" sz="3200">
              <a:solidFill>
                <a:srgbClr val="000000"/>
              </a:solidFill>
              <a:latin typeface="Arial"/>
              <a:ea typeface="Arial"/>
              <a:cs typeface="Arial"/>
              <a:sym typeface="Arial"/>
            </a:endParaRPr>
          </a:p>
          <a:p>
            <a:pPr indent="0" lvl="0" marL="0" marR="0" rtl="0" algn="ctr">
              <a:spcBef>
                <a:spcPts val="0"/>
              </a:spcBef>
              <a:spcAft>
                <a:spcPts val="0"/>
              </a:spcAft>
              <a:buNone/>
            </a:pPr>
            <a:r>
              <a:rPr lang="en-GB" sz="1800">
                <a:solidFill>
                  <a:srgbClr val="000000"/>
                </a:solidFill>
                <a:latin typeface="Arial"/>
                <a:ea typeface="Arial"/>
                <a:cs typeface="Arial"/>
                <a:sym typeface="Arial"/>
              </a:rPr>
              <a:t>Presenting the results of processing back to the user</a:t>
            </a:r>
            <a:endParaRPr sz="1800">
              <a:solidFill>
                <a:srgbClr val="000000"/>
              </a:solidFill>
              <a:latin typeface="Arial"/>
              <a:ea typeface="Arial"/>
              <a:cs typeface="Arial"/>
              <a:sym typeface="Arial"/>
            </a:endParaRPr>
          </a:p>
        </p:txBody>
      </p:sp>
      <p:cxnSp>
        <p:nvCxnSpPr>
          <p:cNvPr id="306" name="Google Shape;306;p35"/>
          <p:cNvCxnSpPr>
            <a:stCxn id="303" idx="3"/>
            <a:endCxn id="304" idx="1"/>
          </p:cNvCxnSpPr>
          <p:nvPr/>
        </p:nvCxnSpPr>
        <p:spPr>
          <a:xfrm>
            <a:off x="3226883" y="2667971"/>
            <a:ext cx="1074600" cy="0"/>
          </a:xfrm>
          <a:prstGeom prst="straightConnector1">
            <a:avLst/>
          </a:prstGeom>
          <a:noFill/>
          <a:ln cap="flat" cmpd="sng" w="76200">
            <a:solidFill>
              <a:schemeClr val="dk2"/>
            </a:solidFill>
            <a:prstDash val="solid"/>
            <a:round/>
            <a:headEnd len="sm" w="sm" type="none"/>
            <a:tailEnd len="med" w="med" type="triangle"/>
          </a:ln>
        </p:spPr>
      </p:cxnSp>
      <p:cxnSp>
        <p:nvCxnSpPr>
          <p:cNvPr id="307" name="Google Shape;307;p35"/>
          <p:cNvCxnSpPr>
            <a:stCxn id="304" idx="3"/>
            <a:endCxn id="305" idx="1"/>
          </p:cNvCxnSpPr>
          <p:nvPr/>
        </p:nvCxnSpPr>
        <p:spPr>
          <a:xfrm>
            <a:off x="7313921" y="2667971"/>
            <a:ext cx="1170300" cy="0"/>
          </a:xfrm>
          <a:prstGeom prst="straightConnector1">
            <a:avLst/>
          </a:prstGeom>
          <a:noFill/>
          <a:ln cap="flat" cmpd="sng" w="76200">
            <a:solidFill>
              <a:schemeClr val="dk2"/>
            </a:solidFill>
            <a:prstDash val="solid"/>
            <a:round/>
            <a:headEnd len="sm" w="sm" type="none"/>
            <a:tailEnd len="med" w="med" type="triangle"/>
          </a:ln>
        </p:spPr>
      </p:cxnSp>
      <p:sp>
        <p:nvSpPr>
          <p:cNvPr id="308" name="Google Shape;308;p35"/>
          <p:cNvSpPr txBox="1"/>
          <p:nvPr>
            <p:ph type="title"/>
          </p:nvPr>
        </p:nvSpPr>
        <p:spPr>
          <a:xfrm>
            <a:off x="187234" y="0"/>
            <a:ext cx="8229240"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Input</a:t>
            </a:r>
            <a:endParaRPr/>
          </a:p>
        </p:txBody>
      </p:sp>
      <p:sp>
        <p:nvSpPr>
          <p:cNvPr id="309" name="Google Shape;309;p35"/>
          <p:cNvSpPr txBox="1"/>
          <p:nvPr/>
        </p:nvSpPr>
        <p:spPr>
          <a:xfrm>
            <a:off x="1871429" y="3848967"/>
            <a:ext cx="96255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4800">
                <a:solidFill>
                  <a:schemeClr val="dk1"/>
                </a:solidFill>
                <a:latin typeface="Consolas"/>
                <a:ea typeface="Consolas"/>
                <a:cs typeface="Consolas"/>
                <a:sym typeface="Consolas"/>
              </a:rPr>
              <a:t>print(“What’s your name?”)</a:t>
            </a:r>
            <a:endParaRPr/>
          </a:p>
          <a:p>
            <a:pPr indent="0" lvl="0" marL="0" marR="0" rtl="0" algn="l">
              <a:spcBef>
                <a:spcPts val="0"/>
              </a:spcBef>
              <a:spcAft>
                <a:spcPts val="0"/>
              </a:spcAft>
              <a:buNone/>
            </a:pPr>
            <a:r>
              <a:rPr lang="en-GB" sz="4800">
                <a:solidFill>
                  <a:srgbClr val="FF0000"/>
                </a:solidFill>
                <a:latin typeface="Consolas"/>
                <a:ea typeface="Consolas"/>
                <a:cs typeface="Consolas"/>
                <a:sym typeface="Consolas"/>
              </a:rPr>
              <a:t>name = input()</a:t>
            </a:r>
            <a:endParaRPr/>
          </a:p>
          <a:p>
            <a:pPr indent="0" lvl="0" marL="0" marR="0" rtl="0" algn="l">
              <a:spcBef>
                <a:spcPts val="0"/>
              </a:spcBef>
              <a:spcAft>
                <a:spcPts val="0"/>
              </a:spcAft>
              <a:buNone/>
            </a:pPr>
            <a:r>
              <a:rPr lang="en-GB" sz="4800">
                <a:solidFill>
                  <a:srgbClr val="FF0000"/>
                </a:solidFill>
                <a:latin typeface="Consolas"/>
                <a:ea typeface="Consolas"/>
                <a:cs typeface="Consolas"/>
                <a:sym typeface="Consolas"/>
              </a:rPr>
              <a:t>print(“Hello “ + name)</a:t>
            </a:r>
            <a:endParaRPr/>
          </a:p>
        </p:txBody>
      </p:sp>
      <p:sp>
        <p:nvSpPr>
          <p:cNvPr id="310" name="Google Shape;310;p35"/>
          <p:cNvSpPr txBox="1"/>
          <p:nvPr/>
        </p:nvSpPr>
        <p:spPr>
          <a:xfrm>
            <a:off x="1871429" y="3848967"/>
            <a:ext cx="96255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4800">
                <a:solidFill>
                  <a:schemeClr val="dk1"/>
                </a:solidFill>
                <a:latin typeface="Consolas"/>
                <a:ea typeface="Consolas"/>
                <a:cs typeface="Consolas"/>
                <a:sym typeface="Consolas"/>
              </a:rPr>
              <a:t>print(“What’s your name?”)</a:t>
            </a:r>
            <a:endParaRPr/>
          </a:p>
          <a:p>
            <a:pPr indent="0" lvl="0" marL="0" marR="0" rtl="0" algn="l">
              <a:spcBef>
                <a:spcPts val="0"/>
              </a:spcBef>
              <a:spcAft>
                <a:spcPts val="0"/>
              </a:spcAft>
              <a:buNone/>
            </a:pPr>
            <a:r>
              <a:rPr lang="en-GB" sz="4800">
                <a:solidFill>
                  <a:srgbClr val="FF0000"/>
                </a:solidFill>
                <a:latin typeface="Consolas"/>
                <a:ea typeface="Consolas"/>
                <a:cs typeface="Consolas"/>
                <a:sym typeface="Consolas"/>
              </a:rPr>
              <a:t>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187234" y="0"/>
            <a:ext cx="117507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Input – Predict &amp; Run</a:t>
            </a:r>
            <a:endParaRPr/>
          </a:p>
        </p:txBody>
      </p:sp>
      <p:sp>
        <p:nvSpPr>
          <p:cNvPr id="317" name="Google Shape;317;p36"/>
          <p:cNvSpPr txBox="1"/>
          <p:nvPr/>
        </p:nvSpPr>
        <p:spPr>
          <a:xfrm>
            <a:off x="187263" y="4501226"/>
            <a:ext cx="11750700" cy="179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3400">
                <a:solidFill>
                  <a:schemeClr val="dk1"/>
                </a:solidFill>
                <a:latin typeface="Calibri"/>
                <a:ea typeface="Calibri"/>
                <a:cs typeface="Calibri"/>
                <a:sym typeface="Calibri"/>
              </a:rPr>
              <a:t>Add comments to the code to predict exactly what it will output.</a:t>
            </a:r>
            <a:endParaRPr sz="1200"/>
          </a:p>
          <a:p>
            <a:pPr indent="0" lvl="0" marL="0" marR="0" rtl="0" algn="ctr">
              <a:spcBef>
                <a:spcPts val="0"/>
              </a:spcBef>
              <a:spcAft>
                <a:spcPts val="0"/>
              </a:spcAft>
              <a:buNone/>
            </a:pPr>
            <a:r>
              <a:rPr lang="en-GB" sz="3400">
                <a:solidFill>
                  <a:schemeClr val="dk1"/>
                </a:solidFill>
                <a:latin typeface="Calibri"/>
                <a:ea typeface="Calibri"/>
                <a:cs typeface="Calibri"/>
                <a:sym typeface="Calibri"/>
              </a:rPr>
              <a:t>Run the code to see if you were correct.</a:t>
            </a:r>
            <a:endParaRPr sz="1200"/>
          </a:p>
          <a:p>
            <a:pPr indent="0" lvl="0" marL="0" marR="0" rtl="0" algn="ctr">
              <a:spcBef>
                <a:spcPts val="0"/>
              </a:spcBef>
              <a:spcAft>
                <a:spcPts val="0"/>
              </a:spcAft>
              <a:buNone/>
            </a:pPr>
            <a:r>
              <a:t/>
            </a:r>
            <a:endParaRPr sz="600">
              <a:solidFill>
                <a:schemeClr val="dk1"/>
              </a:solidFill>
              <a:latin typeface="Calibri"/>
              <a:ea typeface="Calibri"/>
              <a:cs typeface="Calibri"/>
              <a:sym typeface="Calibri"/>
            </a:endParaRPr>
          </a:p>
          <a:p>
            <a:pPr indent="0" lvl="0" marL="0" marR="0" rtl="0" algn="ctr">
              <a:spcBef>
                <a:spcPts val="0"/>
              </a:spcBef>
              <a:spcAft>
                <a:spcPts val="0"/>
              </a:spcAft>
              <a:buNone/>
            </a:pPr>
            <a:r>
              <a:rPr lang="en-GB" sz="2600">
                <a:solidFill>
                  <a:schemeClr val="dk1"/>
                </a:solidFill>
                <a:latin typeface="Calibri"/>
                <a:ea typeface="Calibri"/>
                <a:cs typeface="Calibri"/>
                <a:sym typeface="Calibri"/>
              </a:rPr>
              <a:t>https://repl.it/@MrAColley/14-Input-With-Variables</a:t>
            </a:r>
            <a:endParaRPr sz="2600">
              <a:solidFill>
                <a:schemeClr val="dk1"/>
              </a:solidFill>
              <a:latin typeface="Calibri"/>
              <a:ea typeface="Calibri"/>
              <a:cs typeface="Calibri"/>
              <a:sym typeface="Calibri"/>
            </a:endParaRPr>
          </a:p>
        </p:txBody>
      </p:sp>
      <p:pic>
        <p:nvPicPr>
          <p:cNvPr id="318" name="Google Shape;318;p36"/>
          <p:cNvPicPr preferRelativeResize="0"/>
          <p:nvPr/>
        </p:nvPicPr>
        <p:blipFill>
          <a:blip r:embed="rId3">
            <a:alphaModFix/>
          </a:blip>
          <a:stretch>
            <a:fillRect/>
          </a:stretch>
        </p:blipFill>
        <p:spPr>
          <a:xfrm>
            <a:off x="3227054" y="1000450"/>
            <a:ext cx="5397046" cy="350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187234" y="0"/>
            <a:ext cx="8229300"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Input - Efficiency</a:t>
            </a:r>
            <a:endParaRPr/>
          </a:p>
        </p:txBody>
      </p:sp>
      <p:sp>
        <p:nvSpPr>
          <p:cNvPr id="325" name="Google Shape;325;p37"/>
          <p:cNvSpPr txBox="1"/>
          <p:nvPr/>
        </p:nvSpPr>
        <p:spPr>
          <a:xfrm>
            <a:off x="1283250" y="1482798"/>
            <a:ext cx="9625500" cy="163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4800">
                <a:latin typeface="Consolas"/>
                <a:ea typeface="Consolas"/>
                <a:cs typeface="Consolas"/>
                <a:sym typeface="Consolas"/>
              </a:rPr>
              <a:t>print(“What’s your name?”)</a:t>
            </a:r>
            <a:endParaRPr/>
          </a:p>
          <a:p>
            <a:pPr indent="0" lvl="0" marL="0" marR="0" rtl="0" algn="l">
              <a:spcBef>
                <a:spcPts val="0"/>
              </a:spcBef>
              <a:spcAft>
                <a:spcPts val="0"/>
              </a:spcAft>
              <a:buNone/>
            </a:pPr>
            <a:r>
              <a:rPr lang="en-GB" sz="4800">
                <a:latin typeface="Consolas"/>
                <a:ea typeface="Consolas"/>
                <a:cs typeface="Consolas"/>
                <a:sym typeface="Consolas"/>
              </a:rPr>
              <a:t>name = input()</a:t>
            </a:r>
            <a:endParaRPr/>
          </a:p>
        </p:txBody>
      </p:sp>
      <p:sp>
        <p:nvSpPr>
          <p:cNvPr id="326" name="Google Shape;326;p37"/>
          <p:cNvSpPr txBox="1"/>
          <p:nvPr/>
        </p:nvSpPr>
        <p:spPr>
          <a:xfrm>
            <a:off x="293900" y="3653425"/>
            <a:ext cx="12050400" cy="130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GB" sz="4800">
                <a:latin typeface="Consolas"/>
                <a:ea typeface="Consolas"/>
                <a:cs typeface="Consolas"/>
                <a:sym typeface="Consolas"/>
              </a:rPr>
              <a:t>name = input(</a:t>
            </a:r>
            <a:r>
              <a:rPr lang="en-GB" sz="4800">
                <a:solidFill>
                  <a:schemeClr val="dk1"/>
                </a:solidFill>
                <a:latin typeface="Consolas"/>
                <a:ea typeface="Consolas"/>
                <a:cs typeface="Consolas"/>
                <a:sym typeface="Consolas"/>
              </a:rPr>
              <a:t>“What’s your name?”</a:t>
            </a:r>
            <a:r>
              <a:rPr lang="en-GB" sz="4800">
                <a:latin typeface="Consolas"/>
                <a:ea typeface="Consolas"/>
                <a:cs typeface="Consolas"/>
                <a:sym typeface="Consola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187234" y="0"/>
            <a:ext cx="10836366"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Input – Modify</a:t>
            </a:r>
            <a:endParaRPr/>
          </a:p>
        </p:txBody>
      </p:sp>
      <p:pic>
        <p:nvPicPr>
          <p:cNvPr id="333" name="Google Shape;333;p38"/>
          <p:cNvPicPr preferRelativeResize="0"/>
          <p:nvPr/>
        </p:nvPicPr>
        <p:blipFill rotWithShape="1">
          <a:blip r:embed="rId3">
            <a:alphaModFix/>
          </a:blip>
          <a:srcRect b="0" l="0" r="0" t="0"/>
          <a:stretch/>
        </p:blipFill>
        <p:spPr>
          <a:xfrm>
            <a:off x="1725386" y="919842"/>
            <a:ext cx="9410701" cy="5815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187234" y="0"/>
            <a:ext cx="11936680" cy="751114"/>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Programming – Variables – Make Homework</a:t>
            </a:r>
            <a:endParaRPr/>
          </a:p>
        </p:txBody>
      </p:sp>
      <p:sp>
        <p:nvSpPr>
          <p:cNvPr id="340" name="Google Shape;340;p39"/>
          <p:cNvSpPr txBox="1"/>
          <p:nvPr/>
        </p:nvSpPr>
        <p:spPr>
          <a:xfrm>
            <a:off x="187225" y="751125"/>
            <a:ext cx="8858700" cy="54369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Chat-Bot Challenge</a:t>
            </a:r>
            <a:endParaRPr/>
          </a:p>
          <a:p>
            <a:pPr indent="0" lvl="0" marL="0" marR="0" rtl="0" algn="l">
              <a:spcBef>
                <a:spcPts val="0"/>
              </a:spcBef>
              <a:spcAft>
                <a:spcPts val="0"/>
              </a:spcAft>
              <a:buNone/>
            </a:pPr>
            <a:r>
              <a:t/>
            </a:r>
            <a:endParaRPr b="1" sz="105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Lots of websites use chat bots to interact with their customers.  These chat bots are often very sophisticated and use AI to learn and adapt to the user.  Our chat bot is going to be a bit simpler.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The chat bot should work like this: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Ask the user their name and store it in a variable.</a:t>
            </a:r>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Greet the user by name.</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Ask the user three questions about themselves and store their responses in three </a:t>
            </a:r>
            <a:r>
              <a:rPr b="1" lang="en-GB" sz="2400">
                <a:solidFill>
                  <a:schemeClr val="dk1"/>
                </a:solidFill>
                <a:latin typeface="Calibri"/>
                <a:ea typeface="Calibri"/>
                <a:cs typeface="Calibri"/>
                <a:sym typeface="Calibri"/>
              </a:rPr>
              <a:t>different </a:t>
            </a:r>
            <a:r>
              <a:rPr lang="en-GB" sz="2400">
                <a:solidFill>
                  <a:schemeClr val="dk1"/>
                </a:solidFill>
                <a:latin typeface="Calibri"/>
                <a:ea typeface="Calibri"/>
                <a:cs typeface="Calibri"/>
                <a:sym typeface="Calibri"/>
              </a:rPr>
              <a:t>suitably named variables.</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Respond to each of the questions one by one, using the user’s name in the response.</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Output a summary of all of the user’s answers in a single sentence.</a:t>
            </a:r>
            <a:endParaRPr sz="2400">
              <a:solidFill>
                <a:schemeClr val="dk1"/>
              </a:solidFill>
              <a:latin typeface="Calibri"/>
              <a:ea typeface="Calibri"/>
              <a:cs typeface="Calibri"/>
              <a:sym typeface="Calibri"/>
            </a:endParaRPr>
          </a:p>
        </p:txBody>
      </p:sp>
      <p:pic>
        <p:nvPicPr>
          <p:cNvPr descr="11 Chatbot Marketing Examples to Boost your Bot Strategy | Sprout ..." id="341" name="Google Shape;341;p39"/>
          <p:cNvPicPr preferRelativeResize="0"/>
          <p:nvPr/>
        </p:nvPicPr>
        <p:blipFill rotWithShape="1">
          <a:blip r:embed="rId3">
            <a:alphaModFix/>
          </a:blip>
          <a:srcRect b="0" l="0" r="0" t="0"/>
          <a:stretch/>
        </p:blipFill>
        <p:spPr>
          <a:xfrm>
            <a:off x="9127622" y="1124484"/>
            <a:ext cx="2914699" cy="56323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361406" y="-85708"/>
            <a:ext cx="8226360" cy="11419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3200" u="none" cap="none" strike="noStrike">
                <a:solidFill>
                  <a:srgbClr val="655DC6"/>
                </a:solidFill>
                <a:latin typeface="Roboto"/>
                <a:ea typeface="Roboto"/>
                <a:cs typeface="Roboto"/>
                <a:sym typeface="Roboto"/>
              </a:rPr>
              <a:t>What is a Computer?</a:t>
            </a:r>
            <a:endParaRPr b="0" i="0" sz="3200" u="none" cap="none" strike="noStrike">
              <a:solidFill>
                <a:schemeClr val="dk1"/>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6767781" y="1663998"/>
            <a:ext cx="5241729" cy="3986052"/>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191589" y="1813857"/>
            <a:ext cx="5241729" cy="3986052"/>
          </a:xfrm>
          <a:prstGeom prst="rect">
            <a:avLst/>
          </a:prstGeom>
          <a:noFill/>
          <a:ln>
            <a:noFill/>
          </a:ln>
        </p:spPr>
      </p:pic>
      <p:sp>
        <p:nvSpPr>
          <p:cNvPr id="106" name="Google Shape;106;p15"/>
          <p:cNvSpPr/>
          <p:nvPr/>
        </p:nvSpPr>
        <p:spPr>
          <a:xfrm>
            <a:off x="2425502" y="2037369"/>
            <a:ext cx="7350095" cy="4011018"/>
          </a:xfrm>
          <a:prstGeom prst="rect">
            <a:avLst/>
          </a:prstGeom>
          <a:noFill/>
          <a:ln>
            <a:noFill/>
          </a:ln>
        </p:spPr>
        <p:txBody>
          <a:bodyPr anchorCtr="0" anchor="t" bIns="45000" lIns="90000" spcFirstLastPara="1" rIns="90000" wrap="square" tIns="45000">
            <a:noAutofit/>
          </a:bodyPr>
          <a:lstStyle/>
          <a:p>
            <a:pPr indent="0" lvl="0" marL="5400" marR="0" rtl="0" algn="ctr">
              <a:spcBef>
                <a:spcPts val="0"/>
              </a:spcBef>
              <a:spcAft>
                <a:spcPts val="0"/>
              </a:spcAft>
              <a:buNone/>
            </a:pPr>
            <a:r>
              <a:rPr b="0" i="0" lang="en-GB" sz="19900" u="none" cap="none" strike="noStrike">
                <a:solidFill>
                  <a:srgbClr val="655DC6"/>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p:nvPr/>
        </p:nvSpPr>
        <p:spPr>
          <a:xfrm>
            <a:off x="214384"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Input</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Data is collected and sent to the computer</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4301422"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Process</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Carrying out instructions.</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a:off x="8484313" y="1660925"/>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Output</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Presenting the results of processing back to the user</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a:off x="4301422" y="4613467"/>
            <a:ext cx="3012499" cy="2014092"/>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Storage</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Saving data that is not in use.</a:t>
            </a:r>
            <a:endParaRPr b="0" i="0" sz="1400" u="none" cap="none" strike="noStrike">
              <a:solidFill>
                <a:srgbClr val="000000"/>
              </a:solidFill>
              <a:latin typeface="Arial"/>
              <a:ea typeface="Arial"/>
              <a:cs typeface="Arial"/>
              <a:sym typeface="Arial"/>
            </a:endParaRPr>
          </a:p>
        </p:txBody>
      </p:sp>
      <p:cxnSp>
        <p:nvCxnSpPr>
          <p:cNvPr id="116" name="Google Shape;116;p16"/>
          <p:cNvCxnSpPr>
            <a:stCxn id="112" idx="3"/>
            <a:endCxn id="113" idx="1"/>
          </p:cNvCxnSpPr>
          <p:nvPr/>
        </p:nvCxnSpPr>
        <p:spPr>
          <a:xfrm>
            <a:off x="3226883" y="2667971"/>
            <a:ext cx="1074600" cy="0"/>
          </a:xfrm>
          <a:prstGeom prst="straightConnector1">
            <a:avLst/>
          </a:prstGeom>
          <a:noFill/>
          <a:ln cap="flat" cmpd="sng" w="76200">
            <a:solidFill>
              <a:schemeClr val="dk2"/>
            </a:solidFill>
            <a:prstDash val="solid"/>
            <a:round/>
            <a:headEnd len="sm" w="sm" type="none"/>
            <a:tailEnd len="med" w="med" type="triangle"/>
          </a:ln>
        </p:spPr>
      </p:cxnSp>
      <p:cxnSp>
        <p:nvCxnSpPr>
          <p:cNvPr id="117" name="Google Shape;117;p16"/>
          <p:cNvCxnSpPr>
            <a:stCxn id="113" idx="3"/>
            <a:endCxn id="114" idx="1"/>
          </p:cNvCxnSpPr>
          <p:nvPr/>
        </p:nvCxnSpPr>
        <p:spPr>
          <a:xfrm>
            <a:off x="7313921" y="2667971"/>
            <a:ext cx="1170300" cy="0"/>
          </a:xfrm>
          <a:prstGeom prst="straightConnector1">
            <a:avLst/>
          </a:prstGeom>
          <a:noFill/>
          <a:ln cap="flat" cmpd="sng" w="76200">
            <a:solidFill>
              <a:schemeClr val="dk2"/>
            </a:solidFill>
            <a:prstDash val="solid"/>
            <a:round/>
            <a:headEnd len="sm" w="sm" type="none"/>
            <a:tailEnd len="med" w="med" type="triangle"/>
          </a:ln>
        </p:spPr>
      </p:cxnSp>
      <p:cxnSp>
        <p:nvCxnSpPr>
          <p:cNvPr id="118" name="Google Shape;118;p16"/>
          <p:cNvCxnSpPr/>
          <p:nvPr/>
        </p:nvCxnSpPr>
        <p:spPr>
          <a:xfrm rot="10800000">
            <a:off x="5216435" y="3490776"/>
            <a:ext cx="17417" cy="1090897"/>
          </a:xfrm>
          <a:prstGeom prst="straightConnector1">
            <a:avLst/>
          </a:prstGeom>
          <a:noFill/>
          <a:ln cap="flat" cmpd="sng" w="76200">
            <a:solidFill>
              <a:schemeClr val="dk2"/>
            </a:solidFill>
            <a:prstDash val="solid"/>
            <a:round/>
            <a:headEnd len="sm" w="sm" type="none"/>
            <a:tailEnd len="med" w="med" type="triangle"/>
          </a:ln>
        </p:spPr>
      </p:cxnSp>
      <p:cxnSp>
        <p:nvCxnSpPr>
          <p:cNvPr id="119" name="Google Shape;119;p16"/>
          <p:cNvCxnSpPr/>
          <p:nvPr/>
        </p:nvCxnSpPr>
        <p:spPr>
          <a:xfrm>
            <a:off x="6177173" y="3594396"/>
            <a:ext cx="0" cy="1019071"/>
          </a:xfrm>
          <a:prstGeom prst="straightConnector1">
            <a:avLst/>
          </a:prstGeom>
          <a:noFill/>
          <a:ln cap="flat" cmpd="sng" w="76200">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7"/>
          <p:cNvPicPr preferRelativeResize="0"/>
          <p:nvPr/>
        </p:nvPicPr>
        <p:blipFill rotWithShape="1">
          <a:blip r:embed="rId3">
            <a:alphaModFix/>
          </a:blip>
          <a:srcRect b="0" l="0" r="0" t="0"/>
          <a:stretch/>
        </p:blipFill>
        <p:spPr>
          <a:xfrm>
            <a:off x="4563989" y="4856925"/>
            <a:ext cx="2447925" cy="1866900"/>
          </a:xfrm>
          <a:prstGeom prst="rect">
            <a:avLst/>
          </a:prstGeom>
          <a:noFill/>
          <a:ln>
            <a:noFill/>
          </a:ln>
        </p:spPr>
      </p:pic>
      <p:pic>
        <p:nvPicPr>
          <p:cNvPr id="126" name="Google Shape;126;p17"/>
          <p:cNvPicPr preferRelativeResize="0"/>
          <p:nvPr/>
        </p:nvPicPr>
        <p:blipFill rotWithShape="1">
          <a:blip r:embed="rId4">
            <a:alphaModFix/>
          </a:blip>
          <a:srcRect b="0" l="0" r="0" t="0"/>
          <a:stretch/>
        </p:blipFill>
        <p:spPr>
          <a:xfrm>
            <a:off x="5038722" y="2115070"/>
            <a:ext cx="1747975" cy="1747975"/>
          </a:xfrm>
          <a:prstGeom prst="rect">
            <a:avLst/>
          </a:prstGeom>
          <a:noFill/>
          <a:ln>
            <a:noFill/>
          </a:ln>
        </p:spPr>
      </p:pic>
      <p:pic>
        <p:nvPicPr>
          <p:cNvPr id="127" name="Google Shape;127;p17"/>
          <p:cNvPicPr preferRelativeResize="0"/>
          <p:nvPr/>
        </p:nvPicPr>
        <p:blipFill rotWithShape="1">
          <a:blip r:embed="rId5">
            <a:alphaModFix/>
          </a:blip>
          <a:srcRect b="0" l="0" r="0" t="0"/>
          <a:stretch/>
        </p:blipFill>
        <p:spPr>
          <a:xfrm>
            <a:off x="4923416" y="727498"/>
            <a:ext cx="2497986" cy="1318523"/>
          </a:xfrm>
          <a:prstGeom prst="rect">
            <a:avLst/>
          </a:prstGeom>
          <a:noFill/>
          <a:ln>
            <a:noFill/>
          </a:ln>
        </p:spPr>
      </p:pic>
      <p:pic>
        <p:nvPicPr>
          <p:cNvPr id="128" name="Google Shape;128;p17"/>
          <p:cNvPicPr preferRelativeResize="0"/>
          <p:nvPr/>
        </p:nvPicPr>
        <p:blipFill rotWithShape="1">
          <a:blip r:embed="rId6">
            <a:alphaModFix/>
          </a:blip>
          <a:srcRect b="0" l="0" r="0" t="0"/>
          <a:stretch/>
        </p:blipFill>
        <p:spPr>
          <a:xfrm>
            <a:off x="1623251" y="2016766"/>
            <a:ext cx="2011681" cy="1694623"/>
          </a:xfrm>
          <a:prstGeom prst="rect">
            <a:avLst/>
          </a:prstGeom>
          <a:noFill/>
          <a:ln>
            <a:noFill/>
          </a:ln>
        </p:spPr>
      </p:pic>
      <p:pic>
        <p:nvPicPr>
          <p:cNvPr id="129" name="Google Shape;129;p17"/>
          <p:cNvPicPr preferRelativeResize="0"/>
          <p:nvPr/>
        </p:nvPicPr>
        <p:blipFill rotWithShape="1">
          <a:blip r:embed="rId7">
            <a:alphaModFix/>
          </a:blip>
          <a:srcRect b="0" l="0" r="0" t="0"/>
          <a:stretch/>
        </p:blipFill>
        <p:spPr>
          <a:xfrm>
            <a:off x="8178545" y="2066151"/>
            <a:ext cx="2633900" cy="1747950"/>
          </a:xfrm>
          <a:prstGeom prst="rect">
            <a:avLst/>
          </a:prstGeom>
          <a:noFill/>
          <a:ln>
            <a:noFill/>
          </a:ln>
        </p:spPr>
      </p:pic>
      <p:cxnSp>
        <p:nvCxnSpPr>
          <p:cNvPr id="130" name="Google Shape;130;p17"/>
          <p:cNvCxnSpPr/>
          <p:nvPr/>
        </p:nvCxnSpPr>
        <p:spPr>
          <a:xfrm>
            <a:off x="3838888" y="2982988"/>
            <a:ext cx="1084528" cy="0"/>
          </a:xfrm>
          <a:prstGeom prst="straightConnector1">
            <a:avLst/>
          </a:prstGeom>
          <a:noFill/>
          <a:ln cap="flat" cmpd="sng" w="76200">
            <a:solidFill>
              <a:schemeClr val="dk2"/>
            </a:solidFill>
            <a:prstDash val="solid"/>
            <a:round/>
            <a:headEnd len="sm" w="sm" type="none"/>
            <a:tailEnd len="med" w="med" type="triangle"/>
          </a:ln>
        </p:spPr>
      </p:cxnSp>
      <p:cxnSp>
        <p:nvCxnSpPr>
          <p:cNvPr id="131" name="Google Shape;131;p17"/>
          <p:cNvCxnSpPr/>
          <p:nvPr/>
        </p:nvCxnSpPr>
        <p:spPr>
          <a:xfrm>
            <a:off x="7278801" y="2982988"/>
            <a:ext cx="1278300" cy="0"/>
          </a:xfrm>
          <a:prstGeom prst="straightConnector1">
            <a:avLst/>
          </a:prstGeom>
          <a:noFill/>
          <a:ln cap="flat" cmpd="sng" w="76200">
            <a:solidFill>
              <a:schemeClr val="dk2"/>
            </a:solidFill>
            <a:prstDash val="solid"/>
            <a:round/>
            <a:headEnd len="sm" w="sm" type="none"/>
            <a:tailEnd len="med" w="med" type="triangle"/>
          </a:ln>
        </p:spPr>
      </p:cxnSp>
      <p:cxnSp>
        <p:nvCxnSpPr>
          <p:cNvPr id="132" name="Google Shape;132;p17"/>
          <p:cNvCxnSpPr/>
          <p:nvPr/>
        </p:nvCxnSpPr>
        <p:spPr>
          <a:xfrm rot="10800000">
            <a:off x="5489321" y="4038021"/>
            <a:ext cx="0" cy="750000"/>
          </a:xfrm>
          <a:prstGeom prst="straightConnector1">
            <a:avLst/>
          </a:prstGeom>
          <a:noFill/>
          <a:ln cap="flat" cmpd="sng" w="76200">
            <a:solidFill>
              <a:schemeClr val="dk2"/>
            </a:solidFill>
            <a:prstDash val="solid"/>
            <a:round/>
            <a:headEnd len="sm" w="sm" type="none"/>
            <a:tailEnd len="med" w="med" type="triangle"/>
          </a:ln>
        </p:spPr>
      </p:cxnSp>
      <p:cxnSp>
        <p:nvCxnSpPr>
          <p:cNvPr id="133" name="Google Shape;133;p17"/>
          <p:cNvCxnSpPr/>
          <p:nvPr/>
        </p:nvCxnSpPr>
        <p:spPr>
          <a:xfrm>
            <a:off x="6310846" y="3984984"/>
            <a:ext cx="0" cy="750000"/>
          </a:xfrm>
          <a:prstGeom prst="straightConnector1">
            <a:avLst/>
          </a:prstGeom>
          <a:noFill/>
          <a:ln cap="flat" cmpd="sng" w="76200">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p:nvPr/>
        </p:nvSpPr>
        <p:spPr>
          <a:xfrm>
            <a:off x="1684750" y="1660925"/>
            <a:ext cx="1989600" cy="14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Input</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Data is collected and sent to the computer</a:t>
            </a:r>
            <a:endParaRPr b="0" i="0" sz="1400" u="none" cap="none" strike="noStrike">
              <a:solidFill>
                <a:srgbClr val="000000"/>
              </a:solidFill>
              <a:latin typeface="Arial"/>
              <a:ea typeface="Arial"/>
              <a:cs typeface="Arial"/>
              <a:sym typeface="Arial"/>
            </a:endParaRPr>
          </a:p>
        </p:txBody>
      </p:sp>
      <p:sp>
        <p:nvSpPr>
          <p:cNvPr id="140" name="Google Shape;140;p18"/>
          <p:cNvSpPr/>
          <p:nvPr/>
        </p:nvSpPr>
        <p:spPr>
          <a:xfrm>
            <a:off x="5124663" y="1660925"/>
            <a:ext cx="1989600" cy="14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Process</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Carrying out instructions.</a:t>
            </a:r>
            <a:endParaRPr b="0" i="0" sz="1400" u="none" cap="none" strike="noStrike">
              <a:solidFill>
                <a:srgbClr val="000000"/>
              </a:solidFill>
              <a:latin typeface="Arial"/>
              <a:ea typeface="Arial"/>
              <a:cs typeface="Arial"/>
              <a:sym typeface="Arial"/>
            </a:endParaRPr>
          </a:p>
        </p:txBody>
      </p:sp>
      <p:sp>
        <p:nvSpPr>
          <p:cNvPr id="141" name="Google Shape;141;p18"/>
          <p:cNvSpPr/>
          <p:nvPr/>
        </p:nvSpPr>
        <p:spPr>
          <a:xfrm>
            <a:off x="8392515" y="1660925"/>
            <a:ext cx="1989600" cy="14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Output</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Presenting the results of processing back to the user</a:t>
            </a:r>
            <a:endParaRPr b="0" i="0" sz="1400" u="none" cap="none" strike="noStrike">
              <a:solidFill>
                <a:srgbClr val="000000"/>
              </a:solidFill>
              <a:latin typeface="Arial"/>
              <a:ea typeface="Arial"/>
              <a:cs typeface="Arial"/>
              <a:sym typeface="Arial"/>
            </a:endParaRPr>
          </a:p>
        </p:txBody>
      </p:sp>
      <p:sp>
        <p:nvSpPr>
          <p:cNvPr id="142" name="Google Shape;142;p18"/>
          <p:cNvSpPr/>
          <p:nvPr/>
        </p:nvSpPr>
        <p:spPr>
          <a:xfrm>
            <a:off x="5124666" y="4073150"/>
            <a:ext cx="1989600" cy="14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GB" sz="2400" u="none" cap="none" strike="noStrike">
                <a:solidFill>
                  <a:srgbClr val="000000"/>
                </a:solidFill>
                <a:latin typeface="Arial"/>
                <a:ea typeface="Arial"/>
                <a:cs typeface="Arial"/>
                <a:sym typeface="Arial"/>
              </a:rPr>
              <a:t>Storage</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en-GB" sz="1400" u="none" cap="none" strike="noStrike">
                <a:solidFill>
                  <a:srgbClr val="000000"/>
                </a:solidFill>
                <a:latin typeface="Arial"/>
                <a:ea typeface="Arial"/>
                <a:cs typeface="Arial"/>
                <a:sym typeface="Arial"/>
              </a:rPr>
              <a:t>Saving data that is not in use.</a:t>
            </a:r>
            <a:endParaRPr b="0" i="0" sz="1400" u="none" cap="none" strike="noStrike">
              <a:solidFill>
                <a:srgbClr val="000000"/>
              </a:solidFill>
              <a:latin typeface="Arial"/>
              <a:ea typeface="Arial"/>
              <a:cs typeface="Arial"/>
              <a:sym typeface="Arial"/>
            </a:endParaRPr>
          </a:p>
        </p:txBody>
      </p:sp>
      <p:cxnSp>
        <p:nvCxnSpPr>
          <p:cNvPr id="143" name="Google Shape;143;p18"/>
          <p:cNvCxnSpPr>
            <a:stCxn id="139" idx="3"/>
            <a:endCxn id="140" idx="1"/>
          </p:cNvCxnSpPr>
          <p:nvPr/>
        </p:nvCxnSpPr>
        <p:spPr>
          <a:xfrm>
            <a:off x="3674350" y="2402075"/>
            <a:ext cx="1450200" cy="0"/>
          </a:xfrm>
          <a:prstGeom prst="straightConnector1">
            <a:avLst/>
          </a:prstGeom>
          <a:noFill/>
          <a:ln cap="flat" cmpd="sng" w="76200">
            <a:solidFill>
              <a:schemeClr val="dk2"/>
            </a:solidFill>
            <a:prstDash val="solid"/>
            <a:round/>
            <a:headEnd len="sm" w="sm" type="none"/>
            <a:tailEnd len="med" w="med" type="triangle"/>
          </a:ln>
        </p:spPr>
      </p:cxnSp>
      <p:cxnSp>
        <p:nvCxnSpPr>
          <p:cNvPr id="144" name="Google Shape;144;p18"/>
          <p:cNvCxnSpPr>
            <a:stCxn id="140" idx="3"/>
            <a:endCxn id="141" idx="1"/>
          </p:cNvCxnSpPr>
          <p:nvPr/>
        </p:nvCxnSpPr>
        <p:spPr>
          <a:xfrm>
            <a:off x="7114263" y="2402075"/>
            <a:ext cx="1278300" cy="0"/>
          </a:xfrm>
          <a:prstGeom prst="straightConnector1">
            <a:avLst/>
          </a:prstGeom>
          <a:noFill/>
          <a:ln cap="flat" cmpd="sng" w="76200">
            <a:solidFill>
              <a:schemeClr val="dk2"/>
            </a:solidFill>
            <a:prstDash val="solid"/>
            <a:round/>
            <a:headEnd len="sm" w="sm" type="none"/>
            <a:tailEnd len="med" w="med" type="triangle"/>
          </a:ln>
        </p:spPr>
      </p:cxnSp>
      <p:cxnSp>
        <p:nvCxnSpPr>
          <p:cNvPr id="145" name="Google Shape;145;p18"/>
          <p:cNvCxnSpPr/>
          <p:nvPr/>
        </p:nvCxnSpPr>
        <p:spPr>
          <a:xfrm rot="10800000">
            <a:off x="5738825" y="3286225"/>
            <a:ext cx="0" cy="750000"/>
          </a:xfrm>
          <a:prstGeom prst="straightConnector1">
            <a:avLst/>
          </a:prstGeom>
          <a:noFill/>
          <a:ln cap="flat" cmpd="sng" w="76200">
            <a:solidFill>
              <a:schemeClr val="dk2"/>
            </a:solidFill>
            <a:prstDash val="solid"/>
            <a:round/>
            <a:headEnd len="sm" w="sm" type="none"/>
            <a:tailEnd len="med" w="med" type="triangle"/>
          </a:ln>
        </p:spPr>
      </p:cxnSp>
      <p:cxnSp>
        <p:nvCxnSpPr>
          <p:cNvPr id="146" name="Google Shape;146;p18"/>
          <p:cNvCxnSpPr/>
          <p:nvPr/>
        </p:nvCxnSpPr>
        <p:spPr>
          <a:xfrm>
            <a:off x="6560350" y="3233188"/>
            <a:ext cx="0" cy="750000"/>
          </a:xfrm>
          <a:prstGeom prst="straightConnector1">
            <a:avLst/>
          </a:prstGeom>
          <a:noFill/>
          <a:ln cap="flat" cmpd="sng" w="76200">
            <a:solidFill>
              <a:schemeClr val="dk2"/>
            </a:solidFill>
            <a:prstDash val="solid"/>
            <a:round/>
            <a:headEnd len="sm" w="sm" type="none"/>
            <a:tailEnd len="med" w="med" type="triangle"/>
          </a:ln>
        </p:spPr>
      </p:cxnSp>
      <p:pic>
        <p:nvPicPr>
          <p:cNvPr id="147" name="Google Shape;147;p18"/>
          <p:cNvPicPr preferRelativeResize="0"/>
          <p:nvPr/>
        </p:nvPicPr>
        <p:blipFill rotWithShape="1">
          <a:blip r:embed="rId3">
            <a:alphaModFix/>
          </a:blip>
          <a:srcRect b="0" l="0" r="0" t="0"/>
          <a:stretch/>
        </p:blipFill>
        <p:spPr>
          <a:xfrm>
            <a:off x="1873750" y="3233210"/>
            <a:ext cx="1450200" cy="1192064"/>
          </a:xfrm>
          <a:prstGeom prst="rect">
            <a:avLst/>
          </a:prstGeom>
          <a:noFill/>
          <a:ln>
            <a:noFill/>
          </a:ln>
        </p:spPr>
      </p:pic>
      <p:pic>
        <p:nvPicPr>
          <p:cNvPr id="148" name="Google Shape;148;p18"/>
          <p:cNvPicPr preferRelativeResize="0"/>
          <p:nvPr/>
        </p:nvPicPr>
        <p:blipFill rotWithShape="1">
          <a:blip r:embed="rId4">
            <a:alphaModFix/>
          </a:blip>
          <a:srcRect b="0" l="0" r="0" t="0"/>
          <a:stretch/>
        </p:blipFill>
        <p:spPr>
          <a:xfrm>
            <a:off x="4926583" y="236838"/>
            <a:ext cx="1169410" cy="1281089"/>
          </a:xfrm>
          <a:prstGeom prst="rect">
            <a:avLst/>
          </a:prstGeom>
          <a:noFill/>
          <a:ln>
            <a:noFill/>
          </a:ln>
        </p:spPr>
      </p:pic>
      <p:pic>
        <p:nvPicPr>
          <p:cNvPr id="149" name="Google Shape;149;p18"/>
          <p:cNvPicPr preferRelativeResize="0"/>
          <p:nvPr/>
        </p:nvPicPr>
        <p:blipFill rotWithShape="1">
          <a:blip r:embed="rId5">
            <a:alphaModFix/>
          </a:blip>
          <a:srcRect b="0" l="0" r="0" t="0"/>
          <a:stretch/>
        </p:blipFill>
        <p:spPr>
          <a:xfrm>
            <a:off x="6020875" y="526275"/>
            <a:ext cx="1278300" cy="882246"/>
          </a:xfrm>
          <a:prstGeom prst="rect">
            <a:avLst/>
          </a:prstGeom>
          <a:noFill/>
          <a:ln>
            <a:noFill/>
          </a:ln>
        </p:spPr>
      </p:pic>
      <p:pic>
        <p:nvPicPr>
          <p:cNvPr id="150" name="Google Shape;150;p18"/>
          <p:cNvPicPr preferRelativeResize="0"/>
          <p:nvPr/>
        </p:nvPicPr>
        <p:blipFill rotWithShape="1">
          <a:blip r:embed="rId6">
            <a:alphaModFix/>
          </a:blip>
          <a:srcRect b="0" l="0" r="0" t="0"/>
          <a:stretch/>
        </p:blipFill>
        <p:spPr>
          <a:xfrm>
            <a:off x="8392524" y="3169054"/>
            <a:ext cx="1989600" cy="1320369"/>
          </a:xfrm>
          <a:prstGeom prst="rect">
            <a:avLst/>
          </a:prstGeom>
          <a:noFill/>
          <a:ln>
            <a:noFill/>
          </a:ln>
        </p:spPr>
      </p:pic>
      <p:pic>
        <p:nvPicPr>
          <p:cNvPr id="151" name="Google Shape;151;p18"/>
          <p:cNvPicPr preferRelativeResize="0"/>
          <p:nvPr/>
        </p:nvPicPr>
        <p:blipFill rotWithShape="1">
          <a:blip r:embed="rId7">
            <a:alphaModFix/>
          </a:blip>
          <a:srcRect b="0" l="0" r="0" t="0"/>
          <a:stretch/>
        </p:blipFill>
        <p:spPr>
          <a:xfrm>
            <a:off x="5337933" y="5592376"/>
            <a:ext cx="1563078" cy="119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187234" y="0"/>
            <a:ext cx="8229240" cy="1144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Algorithms</a:t>
            </a:r>
            <a:endParaRPr/>
          </a:p>
        </p:txBody>
      </p:sp>
      <p:sp>
        <p:nvSpPr>
          <p:cNvPr id="158" name="Google Shape;158;p19"/>
          <p:cNvSpPr txBox="1"/>
          <p:nvPr>
            <p:ph idx="1" type="body"/>
          </p:nvPr>
        </p:nvSpPr>
        <p:spPr>
          <a:xfrm>
            <a:off x="418011" y="1604520"/>
            <a:ext cx="11199223" cy="1415384"/>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4000"/>
              <a:buNone/>
            </a:pPr>
            <a:r>
              <a:rPr i="1" lang="en-GB" sz="4000"/>
              <a:t>"An algorithm is a sequence of instructions for a task"</a:t>
            </a:r>
            <a:endParaRPr i="1" sz="4000"/>
          </a:p>
        </p:txBody>
      </p:sp>
      <p:sp>
        <p:nvSpPr>
          <p:cNvPr id="159" name="Google Shape;159;p19"/>
          <p:cNvSpPr txBox="1"/>
          <p:nvPr/>
        </p:nvSpPr>
        <p:spPr>
          <a:xfrm>
            <a:off x="1975945" y="3359748"/>
            <a:ext cx="8229240" cy="141538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b="0" i="0" lang="en-GB" sz="4000" u="none" cap="none" strike="noStrike">
                <a:solidFill>
                  <a:schemeClr val="dk1"/>
                </a:solidFill>
                <a:latin typeface="Arial"/>
                <a:ea typeface="Arial"/>
                <a:cs typeface="Arial"/>
                <a:sym typeface="Arial"/>
              </a:rPr>
              <a:t>Algorithm ≠ Computer Program</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p:nvPr/>
        </p:nvSpPr>
        <p:spPr>
          <a:xfrm>
            <a:off x="423702" y="0"/>
            <a:ext cx="8226360" cy="11419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3200" u="none" cap="none" strike="noStrike">
                <a:solidFill>
                  <a:srgbClr val="655DC6"/>
                </a:solidFill>
                <a:latin typeface="Roboto"/>
                <a:ea typeface="Roboto"/>
                <a:cs typeface="Roboto"/>
                <a:sym typeface="Roboto"/>
              </a:rPr>
              <a:t>Algorithms In The Real World</a:t>
            </a:r>
            <a:endParaRPr b="0" i="0" sz="3200" u="none" cap="none" strike="noStrike">
              <a:solidFill>
                <a:schemeClr val="dk1"/>
              </a:solidFill>
              <a:latin typeface="Arial"/>
              <a:ea typeface="Arial"/>
              <a:cs typeface="Arial"/>
              <a:sym typeface="Arial"/>
            </a:endParaRPr>
          </a:p>
        </p:txBody>
      </p:sp>
      <p:pic>
        <p:nvPicPr>
          <p:cNvPr descr="A close up of a logo&#10;&#10;Description generated with very high confidence" id="165" name="Google Shape;165;p20"/>
          <p:cNvPicPr preferRelativeResize="0"/>
          <p:nvPr/>
        </p:nvPicPr>
        <p:blipFill rotWithShape="1">
          <a:blip r:embed="rId3">
            <a:alphaModFix/>
          </a:blip>
          <a:srcRect b="0" l="0" r="0" t="0"/>
          <a:stretch/>
        </p:blipFill>
        <p:spPr>
          <a:xfrm>
            <a:off x="423702" y="2188714"/>
            <a:ext cx="3274201" cy="2607130"/>
          </a:xfrm>
          <a:prstGeom prst="rect">
            <a:avLst/>
          </a:prstGeom>
          <a:noFill/>
          <a:ln>
            <a:noFill/>
          </a:ln>
        </p:spPr>
      </p:pic>
      <p:pic>
        <p:nvPicPr>
          <p:cNvPr descr="A close up of a logo&#10;&#10;Description generated with very high confidence" id="166" name="Google Shape;166;p20"/>
          <p:cNvPicPr preferRelativeResize="0"/>
          <p:nvPr/>
        </p:nvPicPr>
        <p:blipFill rotWithShape="1">
          <a:blip r:embed="rId4">
            <a:alphaModFix/>
          </a:blip>
          <a:srcRect b="0" l="0" r="0" t="0"/>
          <a:stretch/>
        </p:blipFill>
        <p:spPr>
          <a:xfrm>
            <a:off x="4366513" y="2263727"/>
            <a:ext cx="3274201" cy="2607130"/>
          </a:xfrm>
          <a:prstGeom prst="rect">
            <a:avLst/>
          </a:prstGeom>
          <a:noFill/>
          <a:ln>
            <a:noFill/>
          </a:ln>
        </p:spPr>
      </p:pic>
      <p:pic>
        <p:nvPicPr>
          <p:cNvPr id="167" name="Google Shape;167;p20"/>
          <p:cNvPicPr preferRelativeResize="0"/>
          <p:nvPr/>
        </p:nvPicPr>
        <p:blipFill rotWithShape="1">
          <a:blip r:embed="rId5">
            <a:alphaModFix/>
          </a:blip>
          <a:srcRect b="0" l="0" r="0" t="0"/>
          <a:stretch/>
        </p:blipFill>
        <p:spPr>
          <a:xfrm>
            <a:off x="8309324" y="2188714"/>
            <a:ext cx="3462614" cy="27571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254876" y="-171570"/>
            <a:ext cx="7924800" cy="1143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GB"/>
              <a:t>A Computer Program</a:t>
            </a:r>
            <a:endParaRPr/>
          </a:p>
        </p:txBody>
      </p:sp>
      <p:sp>
        <p:nvSpPr>
          <p:cNvPr id="174" name="Google Shape;174;p21"/>
          <p:cNvSpPr txBox="1"/>
          <p:nvPr>
            <p:ph idx="1" type="body"/>
          </p:nvPr>
        </p:nvSpPr>
        <p:spPr>
          <a:xfrm>
            <a:off x="1893176" y="976534"/>
            <a:ext cx="7696200" cy="1142999"/>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2800"/>
              <a:buNone/>
            </a:pPr>
            <a:r>
              <a:rPr lang="en-GB"/>
              <a:t>Algorithms that are converted into code become computer programs.</a:t>
            </a:r>
            <a:endParaRPr/>
          </a:p>
        </p:txBody>
      </p:sp>
      <p:sp>
        <p:nvSpPr>
          <p:cNvPr id="175" name="Google Shape;175;p21"/>
          <p:cNvSpPr txBox="1"/>
          <p:nvPr/>
        </p:nvSpPr>
        <p:spPr>
          <a:xfrm>
            <a:off x="1747345" y="3340881"/>
            <a:ext cx="3048000" cy="6055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3200" u="none" cap="none" strike="noStrike">
                <a:solidFill>
                  <a:schemeClr val="dk1"/>
                </a:solidFill>
                <a:latin typeface="Arial"/>
                <a:ea typeface="Arial"/>
                <a:cs typeface="Arial"/>
                <a:sym typeface="Arial"/>
              </a:rPr>
              <a:t>Scratch</a:t>
            </a:r>
            <a:endParaRPr b="0" i="0" sz="1400" u="none" cap="none" strike="noStrike">
              <a:solidFill>
                <a:srgbClr val="000000"/>
              </a:solidFill>
              <a:latin typeface="Arial"/>
              <a:ea typeface="Arial"/>
              <a:cs typeface="Arial"/>
              <a:sym typeface="Arial"/>
            </a:endParaRPr>
          </a:p>
        </p:txBody>
      </p:sp>
      <p:sp>
        <p:nvSpPr>
          <p:cNvPr id="176" name="Google Shape;176;p21"/>
          <p:cNvSpPr txBox="1"/>
          <p:nvPr/>
        </p:nvSpPr>
        <p:spPr>
          <a:xfrm>
            <a:off x="6327228" y="3340880"/>
            <a:ext cx="3048000" cy="60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3200" u="none" cap="none" strike="noStrike">
                <a:solidFill>
                  <a:schemeClr val="dk1"/>
                </a:solidFill>
                <a:latin typeface="Calibri"/>
                <a:ea typeface="Calibri"/>
                <a:cs typeface="Calibri"/>
                <a:sym typeface="Calibri"/>
              </a:rPr>
              <a:t>Python</a:t>
            </a:r>
            <a:endParaRPr b="0" i="0" sz="1400" u="none" cap="none" strike="noStrike">
              <a:solidFill>
                <a:srgbClr val="000000"/>
              </a:solidFill>
              <a:latin typeface="Arial"/>
              <a:ea typeface="Arial"/>
              <a:cs typeface="Arial"/>
              <a:sym typeface="Arial"/>
            </a:endParaRPr>
          </a:p>
        </p:txBody>
      </p:sp>
      <p:pic>
        <p:nvPicPr>
          <p:cNvPr id="177" name="Google Shape;177;p21"/>
          <p:cNvPicPr preferRelativeResize="0"/>
          <p:nvPr/>
        </p:nvPicPr>
        <p:blipFill rotWithShape="1">
          <a:blip r:embed="rId3">
            <a:alphaModFix/>
          </a:blip>
          <a:srcRect b="0" l="0" r="0" t="0"/>
          <a:stretch/>
        </p:blipFill>
        <p:spPr>
          <a:xfrm>
            <a:off x="2040050" y="4031343"/>
            <a:ext cx="2462590" cy="2041525"/>
          </a:xfrm>
          <a:prstGeom prst="rect">
            <a:avLst/>
          </a:prstGeom>
          <a:noFill/>
          <a:ln>
            <a:noFill/>
          </a:ln>
        </p:spPr>
      </p:pic>
      <p:sp>
        <p:nvSpPr>
          <p:cNvPr id="178" name="Google Shape;178;p21"/>
          <p:cNvSpPr txBox="1"/>
          <p:nvPr/>
        </p:nvSpPr>
        <p:spPr>
          <a:xfrm>
            <a:off x="4217276" y="1856295"/>
            <a:ext cx="3048000" cy="6055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3200" u="none" cap="none" strike="noStrike">
                <a:solidFill>
                  <a:schemeClr val="dk1"/>
                </a:solidFill>
                <a:latin typeface="Arial"/>
                <a:ea typeface="Arial"/>
                <a:cs typeface="Arial"/>
                <a:sym typeface="Arial"/>
              </a:rPr>
              <a:t>Algorithm</a:t>
            </a:r>
            <a:endParaRPr b="0" i="0" sz="1400" u="none" cap="none" strike="noStrike">
              <a:solidFill>
                <a:srgbClr val="000000"/>
              </a:solidFill>
              <a:latin typeface="Arial"/>
              <a:ea typeface="Arial"/>
              <a:cs typeface="Arial"/>
              <a:sym typeface="Arial"/>
            </a:endParaRPr>
          </a:p>
        </p:txBody>
      </p:sp>
      <p:sp>
        <p:nvSpPr>
          <p:cNvPr id="179" name="Google Shape;179;p21"/>
          <p:cNvSpPr txBox="1"/>
          <p:nvPr/>
        </p:nvSpPr>
        <p:spPr>
          <a:xfrm>
            <a:off x="2312277" y="2578881"/>
            <a:ext cx="6857999" cy="6055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3200" u="none" cap="none" strike="noStrike">
                <a:solidFill>
                  <a:schemeClr val="dk1"/>
                </a:solidFill>
                <a:latin typeface="Arial"/>
                <a:ea typeface="Arial"/>
                <a:cs typeface="Arial"/>
                <a:sym typeface="Arial"/>
              </a:rPr>
              <a:t>OUTPUT "Hello, World"</a:t>
            </a:r>
            <a:endParaRPr b="0" i="0" sz="1400" u="none" cap="none" strike="noStrike">
              <a:solidFill>
                <a:srgbClr val="000000"/>
              </a:solidFill>
              <a:latin typeface="Arial"/>
              <a:ea typeface="Arial"/>
              <a:cs typeface="Arial"/>
              <a:sym typeface="Arial"/>
            </a:endParaRPr>
          </a:p>
        </p:txBody>
      </p:sp>
      <p:pic>
        <p:nvPicPr>
          <p:cNvPr id="180" name="Google Shape;180;p21"/>
          <p:cNvPicPr preferRelativeResize="0"/>
          <p:nvPr/>
        </p:nvPicPr>
        <p:blipFill rotWithShape="1">
          <a:blip r:embed="rId4">
            <a:alphaModFix/>
          </a:blip>
          <a:srcRect b="0" l="0" r="0" t="0"/>
          <a:stretch/>
        </p:blipFill>
        <p:spPr>
          <a:xfrm>
            <a:off x="5018769" y="4254841"/>
            <a:ext cx="5470071"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